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  <p:sldMasterId id="2147483768" r:id="rId2"/>
  </p:sldMasterIdLst>
  <p:notesMasterIdLst>
    <p:notesMasterId r:id="rId14"/>
  </p:notesMasterIdLst>
  <p:sldIdLst>
    <p:sldId id="29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94" r:id="rId13"/>
  </p:sldIdLst>
  <p:sldSz cx="12223750" cy="6858000"/>
  <p:notesSz cx="6858000" cy="9144000"/>
  <p:embeddedFontLst>
    <p:embeddedFont>
      <p:font typeface="Bubblegum Sans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lgun Gothic Semilight" panose="020B0502040204020203" pitchFamily="34" charset="-128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E37E83-CEBF-4DDD-A6E8-E44C9CABBB5B}">
  <a:tblStyle styleId="{D4E37E83-CEBF-4DDD-A6E8-E44C9CABBB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38204-04CD-4662-9819-F0FBE3CF93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132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3063" y="685800"/>
            <a:ext cx="6111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3678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6C6FC-EE8F-4BC5-84E8-9D02F57DC6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37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1363787608c_0_9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g1363787608c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04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1246f69916e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7" name="Google Shape;2047;g1246f69916e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g1246f69916e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61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1363787608c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5" name="Google Shape;1625;g1363787608c_0_9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g1363787608c_0_9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67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1363787608c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7" name="Google Shape;1637;g1363787608c_0_9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g1363787608c_0_9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02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12028bd25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7" name="Google Shape;1647;g12028bd258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g12028bd258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0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12028bd258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7" name="Google Shape;1657;g12028bd258e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g12028bd258e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55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2028bd258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6" name="Google Shape;1666;g12028bd258e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g12028bd258e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54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12028bd258e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g12028bd258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81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1363787608c_0_9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g1363787608c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79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363787608c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1" name="Google Shape;1691;g1363787608c_0_9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g1363787608c_0_9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3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4.jp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ctrTitle"/>
          </p:nvPr>
        </p:nvSpPr>
        <p:spPr>
          <a:xfrm>
            <a:off x="1527969" y="1122363"/>
            <a:ext cx="9167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subTitle" idx="1"/>
          </p:nvPr>
        </p:nvSpPr>
        <p:spPr>
          <a:xfrm>
            <a:off x="1527969" y="3602038"/>
            <a:ext cx="9167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11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840383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1"/>
          </p:nvPr>
        </p:nvSpPr>
        <p:spPr>
          <a:xfrm rot="5400000">
            <a:off x="3936317" y="-1270225"/>
            <a:ext cx="4351200" cy="10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 rot="5400000">
            <a:off x="7159517" y="1953175"/>
            <a:ext cx="5811900" cy="26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body" idx="1"/>
          </p:nvPr>
        </p:nvSpPr>
        <p:spPr>
          <a:xfrm rot="5400000">
            <a:off x="1811674" y="-606125"/>
            <a:ext cx="5811900" cy="7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/>
          </a:p>
        </p:txBody>
      </p:sp>
      <p:cxnSp>
        <p:nvCxnSpPr>
          <p:cNvPr id="271" name="Google Shape;271;p22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22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Google Shape;273;p22"/>
          <p:cNvSpPr txBox="1"/>
          <p:nvPr/>
        </p:nvSpPr>
        <p:spPr>
          <a:xfrm>
            <a:off x="11224443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436439" y="620688"/>
            <a:ext cx="11001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body" idx="1"/>
          </p:nvPr>
        </p:nvSpPr>
        <p:spPr>
          <a:xfrm>
            <a:off x="423217" y="1340768"/>
            <a:ext cx="110172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76" name="Google Shape;276;p22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277" name="Google Shape;277;p22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278" name="Google Shape;278;p22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279" name="Google Shape;279;p22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280" name="Google Shape;280;p2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1" name="Google Shape;281;p22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2" name="Google Shape;282;p22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3" name="Google Shape;283;p22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4" name="Google Shape;284;p22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5" name="Google Shape;285;p22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6" name="Google Shape;286;p22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7" name="Google Shape;287;p22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88" name="Google Shape;288;p22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89" name="Google Shape;289;p22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0" name="Google Shape;290;p2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1" y="0"/>
            <a:ext cx="12224067" cy="6858000"/>
          </a:xfrm>
          <a:prstGeom prst="rect">
            <a:avLst/>
          </a:prstGeom>
          <a:solidFill>
            <a:srgbClr val="05060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>
          <a:xfrm>
            <a:off x="8439898" y="5706111"/>
            <a:ext cx="3272160" cy="137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1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0"/>
              </a:spcAft>
            </a:pPr>
            <a:r>
              <a:rPr lang="fr-FR" sz="950" spc="-5">
                <a:solidFill>
                  <a:srgbClr val="FF0000"/>
                </a:solidFill>
                <a:latin typeface="Arial" panose="02020603050405020304" pitchFamily="2"/>
              </a:rPr>
              <a:t>Airbus Defence and Space SAS Proprietary and Confidential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0"/>
          </p:nvPr>
        </p:nvSpPr>
        <p:spPr>
          <a:xfrm>
            <a:off x="677174" y="4430395"/>
            <a:ext cx="2558142" cy="528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>
            <a:lvl1pPr marL="0" marR="0" indent="0" algn="l">
              <a:lnSpc>
                <a:spcPts val="38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fr-FR" sz="2700" spc="-90">
                <a:solidFill>
                  <a:srgbClr val="FFFFFF"/>
                </a:solidFill>
                <a:latin typeface="Malgun Gothic Semilight" panose="02020603050405020304" pitchFamily="2"/>
              </a:rPr>
              <a:t>Kick Off Meeting 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0"/>
          </p:nvPr>
        </p:nvSpPr>
        <p:spPr>
          <a:xfrm>
            <a:off x="667646" y="5398135"/>
            <a:ext cx="1961009" cy="255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fr-FR" sz="1750" spc="-70">
                <a:solidFill>
                  <a:srgbClr val="FFFFFF"/>
                </a:solidFill>
                <a:latin typeface="Arial" panose="02020603050405020304" pitchFamily="2"/>
              </a:rPr>
              <a:t>17 Novembre 2021 </a:t>
            </a:r>
          </a:p>
        </p:txBody>
      </p:sp>
    </p:spTree>
    <p:extLst>
      <p:ext uri="{BB962C8B-B14F-4D97-AF65-F5344CB8AC3E}">
        <p14:creationId xmlns:p14="http://schemas.microsoft.com/office/powerpoint/2010/main" val="138786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5"/>
          <p:cNvPicPr preferRelativeResize="0"/>
          <p:nvPr/>
        </p:nvPicPr>
        <p:blipFill rotWithShape="1">
          <a:blip r:embed="rId2">
            <a:alphaModFix/>
          </a:blip>
          <a:srcRect l="24087" t="24098"/>
          <a:stretch/>
        </p:blipFill>
        <p:spPr>
          <a:xfrm>
            <a:off x="-10181" y="0"/>
            <a:ext cx="12242738" cy="61203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5"/>
          <p:cNvSpPr/>
          <p:nvPr/>
        </p:nvSpPr>
        <p:spPr>
          <a:xfrm>
            <a:off x="469899" y="378000"/>
            <a:ext cx="1609528" cy="113360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8150890" y="5668456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25"/>
          <p:cNvGrpSpPr/>
          <p:nvPr/>
        </p:nvGrpSpPr>
        <p:grpSpPr>
          <a:xfrm>
            <a:off x="24906" y="6245029"/>
            <a:ext cx="11947503" cy="578141"/>
            <a:chOff x="24906" y="6245029"/>
            <a:chExt cx="11947503" cy="578141"/>
          </a:xfrm>
        </p:grpSpPr>
        <p:grpSp>
          <p:nvGrpSpPr>
            <p:cNvPr id="316" name="Google Shape;316;p25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317" name="Google Shape;317;p25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318" name="Google Shape;318;p25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319" name="Google Shape;319;p25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0" name="Google Shape;320;p25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1" name="Google Shape;321;p25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2" name="Google Shape;322;p25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3" name="Google Shape;323;p25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4" name="Google Shape;324;p25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5" name="Google Shape;325;p25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6" name="Google Shape;326;p25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27" name="Google Shape;327;p25" descr="Thales Alenia Space - ECLIPSE software suite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8" name="Google Shape;328;p25" descr="Geotrend App - la solution d&amp;#39;Intelligence Economique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9" name="Google Shape;329;p2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26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" name="Google Shape;335;p26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6"/>
          <p:cNvSpPr txBox="1"/>
          <p:nvPr/>
        </p:nvSpPr>
        <p:spPr>
          <a:xfrm>
            <a:off x="11224443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6"/>
          <p:cNvSpPr txBox="1">
            <a:spLocks noGrp="1"/>
          </p:cNvSpPr>
          <p:nvPr>
            <p:ph type="title"/>
          </p:nvPr>
        </p:nvSpPr>
        <p:spPr>
          <a:xfrm>
            <a:off x="436439" y="620688"/>
            <a:ext cx="11001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26"/>
          <p:cNvSpPr txBox="1">
            <a:spLocks noGrp="1"/>
          </p:cNvSpPr>
          <p:nvPr>
            <p:ph type="body" idx="1"/>
          </p:nvPr>
        </p:nvSpPr>
        <p:spPr>
          <a:xfrm>
            <a:off x="423217" y="1340768"/>
            <a:ext cx="110172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9" name="Google Shape;339;p26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340" name="Google Shape;340;p26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341" name="Google Shape;341;p26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342" name="Google Shape;342;p26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343" name="Google Shape;343;p26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4" name="Google Shape;344;p26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5" name="Google Shape;345;p26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6" name="Google Shape;346;p26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7" name="Google Shape;347;p26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8" name="Google Shape;348;p26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9" name="Google Shape;349;p26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0" name="Google Shape;350;p26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51" name="Google Shape;351;p26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52" name="Google Shape;352;p26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3" name="Google Shape;353;p2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7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27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27"/>
          <p:cNvSpPr txBox="1"/>
          <p:nvPr/>
        </p:nvSpPr>
        <p:spPr>
          <a:xfrm>
            <a:off x="11224443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436439" y="620688"/>
            <a:ext cx="11001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body" idx="1"/>
          </p:nvPr>
        </p:nvSpPr>
        <p:spPr>
          <a:xfrm>
            <a:off x="423217" y="1340768"/>
            <a:ext cx="110172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3" name="Google Shape;363;p27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364" name="Google Shape;364;p27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365" name="Google Shape;365;p27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366" name="Google Shape;366;p27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367" name="Google Shape;367;p27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8" name="Google Shape;368;p27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9" name="Google Shape;369;p27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0" name="Google Shape;370;p27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1" name="Google Shape;371;p27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2" name="Google Shape;372;p27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3" name="Google Shape;373;p27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74" name="Google Shape;374;p27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75" name="Google Shape;375;p27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76" name="Google Shape;376;p27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7" name="Google Shape;377;p2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4_Titre et contenu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28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3" name="Google Shape;383;p28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4" name="Google Shape;384;p28"/>
          <p:cNvSpPr txBox="1"/>
          <p:nvPr/>
        </p:nvSpPr>
        <p:spPr>
          <a:xfrm>
            <a:off x="11224443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36439" y="620688"/>
            <a:ext cx="110013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body" idx="1"/>
          </p:nvPr>
        </p:nvSpPr>
        <p:spPr>
          <a:xfrm>
            <a:off x="423217" y="1340768"/>
            <a:ext cx="110172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87" name="Google Shape;387;p28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388" name="Google Shape;388;p28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389" name="Google Shape;389;p28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390" name="Google Shape;390;p28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391" name="Google Shape;391;p28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2" name="Google Shape;392;p28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3" name="Google Shape;393;p28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4" name="Google Shape;394;p28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5" name="Google Shape;395;p28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6" name="Google Shape;396;p28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7" name="Google Shape;397;p28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98" name="Google Shape;398;p28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399" name="Google Shape;399;p28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00" name="Google Shape;400;p28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01" name="Google Shape;401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9"/>
          <p:cNvPicPr preferRelativeResize="0"/>
          <p:nvPr/>
        </p:nvPicPr>
        <p:blipFill rotWithShape="1">
          <a:blip r:embed="rId2">
            <a:alphaModFix/>
          </a:blip>
          <a:srcRect l="24292" t="12757" r="-204" b="2194"/>
          <a:stretch/>
        </p:blipFill>
        <p:spPr>
          <a:xfrm>
            <a:off x="14478" y="0"/>
            <a:ext cx="122427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9"/>
          <p:cNvSpPr/>
          <p:nvPr/>
        </p:nvSpPr>
        <p:spPr>
          <a:xfrm>
            <a:off x="-1200" y="5805264"/>
            <a:ext cx="12225000" cy="105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469899" y="378000"/>
            <a:ext cx="1609528" cy="113360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8416131" y="6462628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324400" y="6093296"/>
            <a:ext cx="626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Merci de votre attention.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9"/>
          <p:cNvGrpSpPr/>
          <p:nvPr/>
        </p:nvGrpSpPr>
        <p:grpSpPr>
          <a:xfrm>
            <a:off x="-1200" y="5805264"/>
            <a:ext cx="12193200" cy="62100"/>
            <a:chOff x="0" y="3606831"/>
            <a:chExt cx="12193200" cy="62100"/>
          </a:xfrm>
        </p:grpSpPr>
        <p:sp>
          <p:nvSpPr>
            <p:cNvPr id="409" name="Google Shape;409;p29"/>
            <p:cNvSpPr/>
            <p:nvPr/>
          </p:nvSpPr>
          <p:spPr>
            <a:xfrm>
              <a:off x="0" y="3606831"/>
              <a:ext cx="12193200" cy="2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3886247" y="3606831"/>
              <a:ext cx="8305800" cy="6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0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30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30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30"/>
          <p:cNvSpPr txBox="1"/>
          <p:nvPr/>
        </p:nvSpPr>
        <p:spPr>
          <a:xfrm>
            <a:off x="11292432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5097245" y="1484784"/>
            <a:ext cx="165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Prospects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export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7055088" y="4437112"/>
            <a:ext cx="157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Questions/ </a:t>
            </a:r>
            <a:b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Réponses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8720841" y="1484784"/>
            <a:ext cx="248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Suite de l’appel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à projets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30"/>
          <p:cNvCxnSpPr/>
          <p:nvPr/>
        </p:nvCxnSpPr>
        <p:spPr>
          <a:xfrm>
            <a:off x="423243" y="3367445"/>
            <a:ext cx="11305200" cy="0"/>
          </a:xfrm>
          <a:prstGeom prst="straightConnector1">
            <a:avLst/>
          </a:prstGeom>
          <a:noFill/>
          <a:ln w="57150" cap="flat" cmpd="sng">
            <a:solidFill>
              <a:srgbClr val="1F497D"/>
            </a:solidFill>
            <a:prstDash val="dash"/>
            <a:round/>
            <a:headEnd type="none" w="sm" len="sm"/>
            <a:tailEnd type="stealth" w="med" len="med"/>
          </a:ln>
        </p:spPr>
      </p:cxnSp>
      <p:grpSp>
        <p:nvGrpSpPr>
          <p:cNvPr id="422" name="Google Shape;422;p30"/>
          <p:cNvGrpSpPr/>
          <p:nvPr/>
        </p:nvGrpSpPr>
        <p:grpSpPr>
          <a:xfrm>
            <a:off x="1868693" y="3039189"/>
            <a:ext cx="656400" cy="656400"/>
            <a:chOff x="1431355" y="4468896"/>
            <a:chExt cx="656400" cy="656400"/>
          </a:xfrm>
        </p:grpSpPr>
        <p:sp>
          <p:nvSpPr>
            <p:cNvPr id="423" name="Google Shape;423;p30"/>
            <p:cNvSpPr/>
            <p:nvPr/>
          </p:nvSpPr>
          <p:spPr>
            <a:xfrm>
              <a:off x="1431355" y="4468896"/>
              <a:ext cx="656400" cy="6564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1539038" y="4468896"/>
              <a:ext cx="44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30"/>
          <p:cNvSpPr/>
          <p:nvPr/>
        </p:nvSpPr>
        <p:spPr>
          <a:xfrm>
            <a:off x="1356815" y="1715672"/>
            <a:ext cx="168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30"/>
          <p:cNvGrpSpPr/>
          <p:nvPr/>
        </p:nvGrpSpPr>
        <p:grpSpPr>
          <a:xfrm>
            <a:off x="3717558" y="3039189"/>
            <a:ext cx="656400" cy="656400"/>
            <a:chOff x="3280220" y="4468896"/>
            <a:chExt cx="656400" cy="656400"/>
          </a:xfrm>
        </p:grpSpPr>
        <p:sp>
          <p:nvSpPr>
            <p:cNvPr id="427" name="Google Shape;427;p30"/>
            <p:cNvSpPr/>
            <p:nvPr/>
          </p:nvSpPr>
          <p:spPr>
            <a:xfrm>
              <a:off x="3280220" y="4468896"/>
              <a:ext cx="656400" cy="6564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387903" y="4468896"/>
              <a:ext cx="44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30"/>
          <p:cNvSpPr/>
          <p:nvPr/>
        </p:nvSpPr>
        <p:spPr>
          <a:xfrm>
            <a:off x="3305066" y="4437112"/>
            <a:ext cx="148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Messages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clefs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30"/>
          <p:cNvGrpSpPr/>
          <p:nvPr/>
        </p:nvGrpSpPr>
        <p:grpSpPr>
          <a:xfrm>
            <a:off x="5596546" y="3039189"/>
            <a:ext cx="656400" cy="656400"/>
            <a:chOff x="5159208" y="4468896"/>
            <a:chExt cx="656400" cy="656400"/>
          </a:xfrm>
        </p:grpSpPr>
        <p:sp>
          <p:nvSpPr>
            <p:cNvPr id="431" name="Google Shape;431;p30"/>
            <p:cNvSpPr/>
            <p:nvPr/>
          </p:nvSpPr>
          <p:spPr>
            <a:xfrm>
              <a:off x="5159208" y="4468896"/>
              <a:ext cx="656400" cy="6564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266891" y="4468896"/>
              <a:ext cx="44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0"/>
          <p:cNvGrpSpPr/>
          <p:nvPr/>
        </p:nvGrpSpPr>
        <p:grpSpPr>
          <a:xfrm>
            <a:off x="7516471" y="3039189"/>
            <a:ext cx="656400" cy="656400"/>
            <a:chOff x="6671614" y="4468896"/>
            <a:chExt cx="656400" cy="656400"/>
          </a:xfrm>
        </p:grpSpPr>
        <p:sp>
          <p:nvSpPr>
            <p:cNvPr id="434" name="Google Shape;434;p30"/>
            <p:cNvSpPr/>
            <p:nvPr/>
          </p:nvSpPr>
          <p:spPr>
            <a:xfrm>
              <a:off x="6671614" y="4468896"/>
              <a:ext cx="656400" cy="6564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79297" y="4468896"/>
              <a:ext cx="44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0"/>
          <p:cNvGrpSpPr/>
          <p:nvPr/>
        </p:nvGrpSpPr>
        <p:grpSpPr>
          <a:xfrm>
            <a:off x="9637117" y="3039189"/>
            <a:ext cx="656400" cy="656400"/>
            <a:chOff x="8429867" y="4468896"/>
            <a:chExt cx="656400" cy="656400"/>
          </a:xfrm>
        </p:grpSpPr>
        <p:sp>
          <p:nvSpPr>
            <p:cNvPr id="437" name="Google Shape;437;p30"/>
            <p:cNvSpPr/>
            <p:nvPr/>
          </p:nvSpPr>
          <p:spPr>
            <a:xfrm>
              <a:off x="8429867" y="4468896"/>
              <a:ext cx="656400" cy="6564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8537550" y="4468896"/>
              <a:ext cx="4410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Pts val="3600"/>
                <a:buFont typeface="Arial"/>
                <a:buNone/>
              </a:pPr>
              <a:r>
                <a:rPr lang="fr-FR" sz="3600" b="1" i="0" u="none" strike="noStrike" cap="none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9" name="Google Shape;439;p30"/>
          <p:cNvCxnSpPr>
            <a:endCxn id="423" idx="0"/>
          </p:cNvCxnSpPr>
          <p:nvPr/>
        </p:nvCxnSpPr>
        <p:spPr>
          <a:xfrm>
            <a:off x="2196893" y="2398389"/>
            <a:ext cx="0" cy="6408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40" name="Google Shape;440;p30"/>
          <p:cNvCxnSpPr/>
          <p:nvPr/>
        </p:nvCxnSpPr>
        <p:spPr>
          <a:xfrm>
            <a:off x="4045814" y="3696784"/>
            <a:ext cx="0" cy="6408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41" name="Google Shape;441;p30"/>
          <p:cNvCxnSpPr/>
          <p:nvPr/>
        </p:nvCxnSpPr>
        <p:spPr>
          <a:xfrm>
            <a:off x="7844727" y="3696784"/>
            <a:ext cx="0" cy="6408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442" name="Google Shape;442;p30"/>
          <p:cNvCxnSpPr/>
          <p:nvPr/>
        </p:nvCxnSpPr>
        <p:spPr>
          <a:xfrm>
            <a:off x="5924802" y="2398242"/>
            <a:ext cx="0" cy="6408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443" name="Google Shape;443;p30"/>
          <p:cNvCxnSpPr/>
          <p:nvPr/>
        </p:nvCxnSpPr>
        <p:spPr>
          <a:xfrm>
            <a:off x="9965373" y="2398242"/>
            <a:ext cx="0" cy="64080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oval" w="med" len="med"/>
            <a:tailEnd type="none" w="sm" len="sm"/>
          </a:ln>
        </p:spPr>
      </p:cxnSp>
      <p:grpSp>
        <p:nvGrpSpPr>
          <p:cNvPr id="444" name="Google Shape;444;p30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445" name="Google Shape;445;p30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446" name="Google Shape;446;p30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447" name="Google Shape;447;p30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448" name="Google Shape;448;p30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49" name="Google Shape;449;p30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0" name="Google Shape;450;p30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1" name="Google Shape;451;p30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2" name="Google Shape;452;p30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3" name="Google Shape;453;p30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4" name="Google Shape;454;p30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55" name="Google Shape;455;p30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456" name="Google Shape;456;p30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57" name="Google Shape;457;p30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8" name="Google Shape;458;p3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>
            <a:spLocks noGrp="1"/>
          </p:cNvSpPr>
          <p:nvPr>
            <p:ph type="title"/>
          </p:nvPr>
        </p:nvSpPr>
        <p:spPr>
          <a:xfrm>
            <a:off x="840383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2"/>
          <p:cNvSpPr txBox="1">
            <a:spLocks noGrp="1"/>
          </p:cNvSpPr>
          <p:nvPr>
            <p:ph type="body" idx="1"/>
          </p:nvPr>
        </p:nvSpPr>
        <p:spPr>
          <a:xfrm>
            <a:off x="840383" y="1825625"/>
            <a:ext cx="1054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12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2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"/>
          <p:cNvSpPr/>
          <p:nvPr/>
        </p:nvSpPr>
        <p:spPr>
          <a:xfrm>
            <a:off x="469900" y="378000"/>
            <a:ext cx="1227605" cy="86461"/>
          </a:xfrm>
          <a:custGeom>
            <a:avLst/>
            <a:gdLst/>
            <a:ahLst/>
            <a:cxnLst/>
            <a:rect l="l" t="t" r="r" b="b"/>
            <a:pathLst>
              <a:path w="5735" h="404" extrusionOk="0">
                <a:moveTo>
                  <a:pt x="68" y="64"/>
                </a:moveTo>
                <a:lnTo>
                  <a:pt x="68" y="64"/>
                </a:lnTo>
                <a:lnTo>
                  <a:pt x="134" y="64"/>
                </a:lnTo>
                <a:cubicBezTo>
                  <a:pt x="240" y="64"/>
                  <a:pt x="263" y="125"/>
                  <a:pt x="263" y="202"/>
                </a:cubicBezTo>
                <a:cubicBezTo>
                  <a:pt x="263" y="279"/>
                  <a:pt x="240" y="340"/>
                  <a:pt x="134" y="340"/>
                </a:cubicBezTo>
                <a:lnTo>
                  <a:pt x="68" y="340"/>
                </a:lnTo>
                <a:lnTo>
                  <a:pt x="68" y="64"/>
                </a:lnTo>
                <a:close/>
                <a:moveTo>
                  <a:pt x="0" y="395"/>
                </a:moveTo>
                <a:lnTo>
                  <a:pt x="0" y="395"/>
                </a:lnTo>
                <a:lnTo>
                  <a:pt x="160" y="395"/>
                </a:lnTo>
                <a:cubicBezTo>
                  <a:pt x="279" y="395"/>
                  <a:pt x="330" y="308"/>
                  <a:pt x="330" y="202"/>
                </a:cubicBezTo>
                <a:cubicBezTo>
                  <a:pt x="330" y="96"/>
                  <a:pt x="279" y="10"/>
                  <a:pt x="160" y="10"/>
                </a:cubicBezTo>
                <a:lnTo>
                  <a:pt x="0" y="10"/>
                </a:lnTo>
                <a:lnTo>
                  <a:pt x="0" y="395"/>
                </a:lnTo>
                <a:close/>
                <a:moveTo>
                  <a:pt x="399" y="395"/>
                </a:moveTo>
                <a:lnTo>
                  <a:pt x="399" y="395"/>
                </a:lnTo>
                <a:lnTo>
                  <a:pt x="680" y="395"/>
                </a:lnTo>
                <a:lnTo>
                  <a:pt x="680" y="336"/>
                </a:lnTo>
                <a:lnTo>
                  <a:pt x="466" y="336"/>
                </a:lnTo>
                <a:lnTo>
                  <a:pt x="466" y="224"/>
                </a:lnTo>
                <a:lnTo>
                  <a:pt x="660" y="224"/>
                </a:lnTo>
                <a:lnTo>
                  <a:pt x="660" y="169"/>
                </a:lnTo>
                <a:lnTo>
                  <a:pt x="466" y="169"/>
                </a:lnTo>
                <a:lnTo>
                  <a:pt x="466" y="68"/>
                </a:lnTo>
                <a:lnTo>
                  <a:pt x="676" y="68"/>
                </a:lnTo>
                <a:lnTo>
                  <a:pt x="676" y="10"/>
                </a:lnTo>
                <a:lnTo>
                  <a:pt x="399" y="10"/>
                </a:lnTo>
                <a:lnTo>
                  <a:pt x="399" y="395"/>
                </a:lnTo>
                <a:close/>
                <a:moveTo>
                  <a:pt x="746" y="395"/>
                </a:moveTo>
                <a:lnTo>
                  <a:pt x="746" y="395"/>
                </a:lnTo>
                <a:lnTo>
                  <a:pt x="813" y="395"/>
                </a:lnTo>
                <a:lnTo>
                  <a:pt x="813" y="224"/>
                </a:lnTo>
                <a:lnTo>
                  <a:pt x="988" y="224"/>
                </a:lnTo>
                <a:lnTo>
                  <a:pt x="988" y="169"/>
                </a:lnTo>
                <a:lnTo>
                  <a:pt x="813" y="169"/>
                </a:lnTo>
                <a:lnTo>
                  <a:pt x="813" y="68"/>
                </a:lnTo>
                <a:lnTo>
                  <a:pt x="1012" y="68"/>
                </a:lnTo>
                <a:lnTo>
                  <a:pt x="1012" y="10"/>
                </a:lnTo>
                <a:lnTo>
                  <a:pt x="746" y="10"/>
                </a:lnTo>
                <a:lnTo>
                  <a:pt x="746" y="395"/>
                </a:lnTo>
                <a:close/>
                <a:moveTo>
                  <a:pt x="1067" y="395"/>
                </a:moveTo>
                <a:lnTo>
                  <a:pt x="1067" y="395"/>
                </a:lnTo>
                <a:lnTo>
                  <a:pt x="1348" y="395"/>
                </a:lnTo>
                <a:lnTo>
                  <a:pt x="1348" y="336"/>
                </a:lnTo>
                <a:lnTo>
                  <a:pt x="1135" y="336"/>
                </a:lnTo>
                <a:lnTo>
                  <a:pt x="1135" y="224"/>
                </a:lnTo>
                <a:lnTo>
                  <a:pt x="1329" y="224"/>
                </a:lnTo>
                <a:lnTo>
                  <a:pt x="1329" y="169"/>
                </a:lnTo>
                <a:lnTo>
                  <a:pt x="1135" y="169"/>
                </a:lnTo>
                <a:lnTo>
                  <a:pt x="1135" y="68"/>
                </a:lnTo>
                <a:lnTo>
                  <a:pt x="1344" y="68"/>
                </a:lnTo>
                <a:lnTo>
                  <a:pt x="1344" y="10"/>
                </a:lnTo>
                <a:lnTo>
                  <a:pt x="1067" y="10"/>
                </a:lnTo>
                <a:lnTo>
                  <a:pt x="1067" y="395"/>
                </a:lnTo>
                <a:close/>
                <a:moveTo>
                  <a:pt x="1413" y="395"/>
                </a:moveTo>
                <a:lnTo>
                  <a:pt x="1413" y="395"/>
                </a:lnTo>
                <a:lnTo>
                  <a:pt x="1477" y="395"/>
                </a:lnTo>
                <a:lnTo>
                  <a:pt x="1477" y="111"/>
                </a:lnTo>
                <a:lnTo>
                  <a:pt x="1479" y="111"/>
                </a:lnTo>
                <a:lnTo>
                  <a:pt x="1654" y="395"/>
                </a:lnTo>
                <a:lnTo>
                  <a:pt x="1725" y="395"/>
                </a:lnTo>
                <a:lnTo>
                  <a:pt x="1725" y="10"/>
                </a:lnTo>
                <a:lnTo>
                  <a:pt x="1661" y="10"/>
                </a:lnTo>
                <a:lnTo>
                  <a:pt x="1661" y="293"/>
                </a:lnTo>
                <a:lnTo>
                  <a:pt x="1660" y="293"/>
                </a:lnTo>
                <a:lnTo>
                  <a:pt x="1484" y="10"/>
                </a:lnTo>
                <a:lnTo>
                  <a:pt x="1413" y="10"/>
                </a:lnTo>
                <a:lnTo>
                  <a:pt x="1413" y="395"/>
                </a:lnTo>
                <a:close/>
                <a:moveTo>
                  <a:pt x="2141" y="132"/>
                </a:moveTo>
                <a:lnTo>
                  <a:pt x="2141" y="132"/>
                </a:lnTo>
                <a:cubicBezTo>
                  <a:pt x="2133" y="49"/>
                  <a:pt x="2064" y="1"/>
                  <a:pt x="1977" y="0"/>
                </a:cubicBezTo>
                <a:cubicBezTo>
                  <a:pt x="1862" y="0"/>
                  <a:pt x="1793" y="92"/>
                  <a:pt x="1793" y="202"/>
                </a:cubicBezTo>
                <a:cubicBezTo>
                  <a:pt x="1793" y="312"/>
                  <a:pt x="1862" y="404"/>
                  <a:pt x="1977" y="404"/>
                </a:cubicBezTo>
                <a:cubicBezTo>
                  <a:pt x="2071" y="404"/>
                  <a:pt x="2136" y="340"/>
                  <a:pt x="2141" y="248"/>
                </a:cubicBezTo>
                <a:lnTo>
                  <a:pt x="2075" y="248"/>
                </a:lnTo>
                <a:cubicBezTo>
                  <a:pt x="2070" y="304"/>
                  <a:pt x="2037" y="349"/>
                  <a:pt x="1977" y="349"/>
                </a:cubicBezTo>
                <a:cubicBezTo>
                  <a:pt x="1895" y="349"/>
                  <a:pt x="1860" y="276"/>
                  <a:pt x="1860" y="202"/>
                </a:cubicBezTo>
                <a:cubicBezTo>
                  <a:pt x="1860" y="128"/>
                  <a:pt x="1895" y="55"/>
                  <a:pt x="1977" y="55"/>
                </a:cubicBezTo>
                <a:cubicBezTo>
                  <a:pt x="2033" y="55"/>
                  <a:pt x="2062" y="88"/>
                  <a:pt x="2073" y="132"/>
                </a:cubicBezTo>
                <a:lnTo>
                  <a:pt x="2141" y="132"/>
                </a:lnTo>
                <a:close/>
                <a:moveTo>
                  <a:pt x="2210" y="395"/>
                </a:moveTo>
                <a:lnTo>
                  <a:pt x="2210" y="395"/>
                </a:lnTo>
                <a:lnTo>
                  <a:pt x="2491" y="395"/>
                </a:lnTo>
                <a:lnTo>
                  <a:pt x="2491" y="336"/>
                </a:lnTo>
                <a:lnTo>
                  <a:pt x="2277" y="336"/>
                </a:lnTo>
                <a:lnTo>
                  <a:pt x="2277" y="224"/>
                </a:lnTo>
                <a:lnTo>
                  <a:pt x="2471" y="224"/>
                </a:lnTo>
                <a:lnTo>
                  <a:pt x="2471" y="169"/>
                </a:lnTo>
                <a:lnTo>
                  <a:pt x="2277" y="169"/>
                </a:lnTo>
                <a:lnTo>
                  <a:pt x="2277" y="68"/>
                </a:lnTo>
                <a:lnTo>
                  <a:pt x="2487" y="68"/>
                </a:lnTo>
                <a:lnTo>
                  <a:pt x="2487" y="10"/>
                </a:lnTo>
                <a:lnTo>
                  <a:pt x="2210" y="10"/>
                </a:lnTo>
                <a:lnTo>
                  <a:pt x="2210" y="395"/>
                </a:lnTo>
                <a:close/>
                <a:moveTo>
                  <a:pt x="2837" y="76"/>
                </a:moveTo>
                <a:lnTo>
                  <a:pt x="2837" y="76"/>
                </a:lnTo>
                <a:lnTo>
                  <a:pt x="2839" y="76"/>
                </a:lnTo>
                <a:lnTo>
                  <a:pt x="2897" y="241"/>
                </a:lnTo>
                <a:lnTo>
                  <a:pt x="2779" y="241"/>
                </a:lnTo>
                <a:lnTo>
                  <a:pt x="2837" y="76"/>
                </a:lnTo>
                <a:close/>
                <a:moveTo>
                  <a:pt x="2655" y="395"/>
                </a:moveTo>
                <a:lnTo>
                  <a:pt x="2655" y="395"/>
                </a:lnTo>
                <a:lnTo>
                  <a:pt x="2724" y="395"/>
                </a:lnTo>
                <a:lnTo>
                  <a:pt x="2761" y="293"/>
                </a:lnTo>
                <a:lnTo>
                  <a:pt x="2914" y="293"/>
                </a:lnTo>
                <a:lnTo>
                  <a:pt x="2950" y="395"/>
                </a:lnTo>
                <a:lnTo>
                  <a:pt x="3023" y="395"/>
                </a:lnTo>
                <a:lnTo>
                  <a:pt x="2874" y="10"/>
                </a:lnTo>
                <a:lnTo>
                  <a:pt x="2803" y="10"/>
                </a:lnTo>
                <a:lnTo>
                  <a:pt x="2655" y="395"/>
                </a:lnTo>
                <a:close/>
                <a:moveTo>
                  <a:pt x="3068" y="395"/>
                </a:moveTo>
                <a:lnTo>
                  <a:pt x="3068" y="395"/>
                </a:lnTo>
                <a:lnTo>
                  <a:pt x="3132" y="395"/>
                </a:lnTo>
                <a:lnTo>
                  <a:pt x="3132" y="111"/>
                </a:lnTo>
                <a:lnTo>
                  <a:pt x="3133" y="111"/>
                </a:lnTo>
                <a:lnTo>
                  <a:pt x="3309" y="395"/>
                </a:lnTo>
                <a:lnTo>
                  <a:pt x="3380" y="395"/>
                </a:lnTo>
                <a:lnTo>
                  <a:pt x="3380" y="10"/>
                </a:lnTo>
                <a:lnTo>
                  <a:pt x="3316" y="10"/>
                </a:lnTo>
                <a:lnTo>
                  <a:pt x="3316" y="293"/>
                </a:lnTo>
                <a:lnTo>
                  <a:pt x="3315" y="293"/>
                </a:lnTo>
                <a:lnTo>
                  <a:pt x="3139" y="10"/>
                </a:lnTo>
                <a:lnTo>
                  <a:pt x="3068" y="10"/>
                </a:lnTo>
                <a:lnTo>
                  <a:pt x="3068" y="395"/>
                </a:lnTo>
                <a:close/>
                <a:moveTo>
                  <a:pt x="3535" y="64"/>
                </a:moveTo>
                <a:lnTo>
                  <a:pt x="3535" y="64"/>
                </a:lnTo>
                <a:lnTo>
                  <a:pt x="3601" y="64"/>
                </a:lnTo>
                <a:cubicBezTo>
                  <a:pt x="3707" y="64"/>
                  <a:pt x="3729" y="125"/>
                  <a:pt x="3729" y="202"/>
                </a:cubicBezTo>
                <a:cubicBezTo>
                  <a:pt x="3729" y="279"/>
                  <a:pt x="3707" y="340"/>
                  <a:pt x="3601" y="340"/>
                </a:cubicBezTo>
                <a:lnTo>
                  <a:pt x="3535" y="340"/>
                </a:lnTo>
                <a:lnTo>
                  <a:pt x="3535" y="64"/>
                </a:lnTo>
                <a:close/>
                <a:moveTo>
                  <a:pt x="3467" y="395"/>
                </a:moveTo>
                <a:lnTo>
                  <a:pt x="3467" y="395"/>
                </a:lnTo>
                <a:lnTo>
                  <a:pt x="3627" y="395"/>
                </a:lnTo>
                <a:cubicBezTo>
                  <a:pt x="3746" y="395"/>
                  <a:pt x="3797" y="308"/>
                  <a:pt x="3797" y="202"/>
                </a:cubicBezTo>
                <a:cubicBezTo>
                  <a:pt x="3797" y="96"/>
                  <a:pt x="3746" y="10"/>
                  <a:pt x="3627" y="10"/>
                </a:cubicBezTo>
                <a:lnTo>
                  <a:pt x="3467" y="10"/>
                </a:lnTo>
                <a:lnTo>
                  <a:pt x="3467" y="395"/>
                </a:lnTo>
                <a:close/>
                <a:moveTo>
                  <a:pt x="3984" y="266"/>
                </a:moveTo>
                <a:lnTo>
                  <a:pt x="3984" y="266"/>
                </a:lnTo>
                <a:cubicBezTo>
                  <a:pt x="3985" y="362"/>
                  <a:pt x="4056" y="404"/>
                  <a:pt x="4144" y="404"/>
                </a:cubicBezTo>
                <a:cubicBezTo>
                  <a:pt x="4221" y="404"/>
                  <a:pt x="4297" y="369"/>
                  <a:pt x="4297" y="283"/>
                </a:cubicBezTo>
                <a:cubicBezTo>
                  <a:pt x="4297" y="243"/>
                  <a:pt x="4273" y="200"/>
                  <a:pt x="4222" y="185"/>
                </a:cubicBezTo>
                <a:cubicBezTo>
                  <a:pt x="4202" y="179"/>
                  <a:pt x="4117" y="157"/>
                  <a:pt x="4111" y="155"/>
                </a:cubicBezTo>
                <a:cubicBezTo>
                  <a:pt x="4084" y="148"/>
                  <a:pt x="4065" y="132"/>
                  <a:pt x="4065" y="105"/>
                </a:cubicBezTo>
                <a:cubicBezTo>
                  <a:pt x="4065" y="67"/>
                  <a:pt x="4105" y="55"/>
                  <a:pt x="4136" y="55"/>
                </a:cubicBezTo>
                <a:cubicBezTo>
                  <a:pt x="4183" y="55"/>
                  <a:pt x="4216" y="74"/>
                  <a:pt x="4219" y="123"/>
                </a:cubicBezTo>
                <a:lnTo>
                  <a:pt x="4287" y="123"/>
                </a:lnTo>
                <a:cubicBezTo>
                  <a:pt x="4287" y="43"/>
                  <a:pt x="4219" y="0"/>
                  <a:pt x="4139" y="0"/>
                </a:cubicBezTo>
                <a:cubicBezTo>
                  <a:pt x="4069" y="0"/>
                  <a:pt x="3998" y="36"/>
                  <a:pt x="3998" y="114"/>
                </a:cubicBezTo>
                <a:cubicBezTo>
                  <a:pt x="3998" y="154"/>
                  <a:pt x="4017" y="193"/>
                  <a:pt x="4083" y="211"/>
                </a:cubicBezTo>
                <a:cubicBezTo>
                  <a:pt x="4136" y="226"/>
                  <a:pt x="4171" y="233"/>
                  <a:pt x="4198" y="243"/>
                </a:cubicBezTo>
                <a:cubicBezTo>
                  <a:pt x="4214" y="249"/>
                  <a:pt x="4230" y="261"/>
                  <a:pt x="4230" y="291"/>
                </a:cubicBezTo>
                <a:cubicBezTo>
                  <a:pt x="4230" y="320"/>
                  <a:pt x="4208" y="349"/>
                  <a:pt x="4149" y="349"/>
                </a:cubicBezTo>
                <a:cubicBezTo>
                  <a:pt x="4095" y="349"/>
                  <a:pt x="4051" y="326"/>
                  <a:pt x="4051" y="266"/>
                </a:cubicBezTo>
                <a:lnTo>
                  <a:pt x="3984" y="266"/>
                </a:lnTo>
                <a:close/>
                <a:moveTo>
                  <a:pt x="4432" y="64"/>
                </a:moveTo>
                <a:lnTo>
                  <a:pt x="4432" y="64"/>
                </a:lnTo>
                <a:lnTo>
                  <a:pt x="4532" y="64"/>
                </a:lnTo>
                <a:cubicBezTo>
                  <a:pt x="4567" y="64"/>
                  <a:pt x="4598" y="77"/>
                  <a:pt x="4598" y="128"/>
                </a:cubicBezTo>
                <a:cubicBezTo>
                  <a:pt x="4598" y="177"/>
                  <a:pt x="4561" y="192"/>
                  <a:pt x="4531" y="192"/>
                </a:cubicBezTo>
                <a:lnTo>
                  <a:pt x="4432" y="192"/>
                </a:lnTo>
                <a:lnTo>
                  <a:pt x="4432" y="64"/>
                </a:lnTo>
                <a:close/>
                <a:moveTo>
                  <a:pt x="4365" y="395"/>
                </a:moveTo>
                <a:lnTo>
                  <a:pt x="4365" y="395"/>
                </a:lnTo>
                <a:lnTo>
                  <a:pt x="4432" y="395"/>
                </a:lnTo>
                <a:lnTo>
                  <a:pt x="4432" y="247"/>
                </a:lnTo>
                <a:lnTo>
                  <a:pt x="4535" y="247"/>
                </a:lnTo>
                <a:cubicBezTo>
                  <a:pt x="4645" y="248"/>
                  <a:pt x="4666" y="177"/>
                  <a:pt x="4666" y="129"/>
                </a:cubicBezTo>
                <a:cubicBezTo>
                  <a:pt x="4666" y="81"/>
                  <a:pt x="4645" y="10"/>
                  <a:pt x="4535" y="10"/>
                </a:cubicBezTo>
                <a:lnTo>
                  <a:pt x="4365" y="10"/>
                </a:lnTo>
                <a:lnTo>
                  <a:pt x="4365" y="395"/>
                </a:lnTo>
                <a:close/>
                <a:moveTo>
                  <a:pt x="4841" y="76"/>
                </a:moveTo>
                <a:lnTo>
                  <a:pt x="4841" y="76"/>
                </a:lnTo>
                <a:lnTo>
                  <a:pt x="4842" y="76"/>
                </a:lnTo>
                <a:lnTo>
                  <a:pt x="4900" y="241"/>
                </a:lnTo>
                <a:lnTo>
                  <a:pt x="4782" y="241"/>
                </a:lnTo>
                <a:lnTo>
                  <a:pt x="4841" y="76"/>
                </a:lnTo>
                <a:close/>
                <a:moveTo>
                  <a:pt x="4658" y="395"/>
                </a:moveTo>
                <a:lnTo>
                  <a:pt x="4658" y="395"/>
                </a:lnTo>
                <a:lnTo>
                  <a:pt x="4728" y="395"/>
                </a:lnTo>
                <a:lnTo>
                  <a:pt x="4764" y="293"/>
                </a:lnTo>
                <a:lnTo>
                  <a:pt x="4918" y="293"/>
                </a:lnTo>
                <a:lnTo>
                  <a:pt x="4954" y="395"/>
                </a:lnTo>
                <a:lnTo>
                  <a:pt x="5026" y="395"/>
                </a:lnTo>
                <a:lnTo>
                  <a:pt x="4878" y="10"/>
                </a:lnTo>
                <a:lnTo>
                  <a:pt x="4806" y="10"/>
                </a:lnTo>
                <a:lnTo>
                  <a:pt x="4658" y="395"/>
                </a:lnTo>
                <a:close/>
                <a:moveTo>
                  <a:pt x="5385" y="132"/>
                </a:moveTo>
                <a:lnTo>
                  <a:pt x="5385" y="132"/>
                </a:lnTo>
                <a:cubicBezTo>
                  <a:pt x="5377" y="49"/>
                  <a:pt x="5308" y="1"/>
                  <a:pt x="5221" y="0"/>
                </a:cubicBezTo>
                <a:cubicBezTo>
                  <a:pt x="5106" y="0"/>
                  <a:pt x="5037" y="92"/>
                  <a:pt x="5037" y="202"/>
                </a:cubicBezTo>
                <a:cubicBezTo>
                  <a:pt x="5037" y="312"/>
                  <a:pt x="5106" y="404"/>
                  <a:pt x="5221" y="404"/>
                </a:cubicBezTo>
                <a:cubicBezTo>
                  <a:pt x="5315" y="404"/>
                  <a:pt x="5380" y="340"/>
                  <a:pt x="5385" y="248"/>
                </a:cubicBezTo>
                <a:lnTo>
                  <a:pt x="5320" y="248"/>
                </a:lnTo>
                <a:cubicBezTo>
                  <a:pt x="5314" y="304"/>
                  <a:pt x="5281" y="349"/>
                  <a:pt x="5221" y="349"/>
                </a:cubicBezTo>
                <a:cubicBezTo>
                  <a:pt x="5139" y="349"/>
                  <a:pt x="5104" y="276"/>
                  <a:pt x="5104" y="202"/>
                </a:cubicBezTo>
                <a:cubicBezTo>
                  <a:pt x="5104" y="128"/>
                  <a:pt x="5139" y="55"/>
                  <a:pt x="5221" y="55"/>
                </a:cubicBezTo>
                <a:cubicBezTo>
                  <a:pt x="5278" y="55"/>
                  <a:pt x="5306" y="88"/>
                  <a:pt x="5317" y="132"/>
                </a:cubicBezTo>
                <a:lnTo>
                  <a:pt x="5385" y="132"/>
                </a:lnTo>
                <a:close/>
                <a:moveTo>
                  <a:pt x="5454" y="395"/>
                </a:moveTo>
                <a:lnTo>
                  <a:pt x="5454" y="395"/>
                </a:lnTo>
                <a:lnTo>
                  <a:pt x="5735" y="395"/>
                </a:lnTo>
                <a:lnTo>
                  <a:pt x="5735" y="336"/>
                </a:lnTo>
                <a:lnTo>
                  <a:pt x="5521" y="336"/>
                </a:lnTo>
                <a:lnTo>
                  <a:pt x="5521" y="224"/>
                </a:lnTo>
                <a:lnTo>
                  <a:pt x="5716" y="224"/>
                </a:lnTo>
                <a:lnTo>
                  <a:pt x="5716" y="169"/>
                </a:lnTo>
                <a:lnTo>
                  <a:pt x="5521" y="169"/>
                </a:lnTo>
                <a:lnTo>
                  <a:pt x="5521" y="68"/>
                </a:lnTo>
                <a:lnTo>
                  <a:pt x="5731" y="68"/>
                </a:lnTo>
                <a:lnTo>
                  <a:pt x="5731" y="10"/>
                </a:lnTo>
                <a:lnTo>
                  <a:pt x="5454" y="10"/>
                </a:lnTo>
                <a:lnTo>
                  <a:pt x="5454" y="39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1"/>
          <p:cNvSpPr txBox="1"/>
          <p:nvPr/>
        </p:nvSpPr>
        <p:spPr>
          <a:xfrm>
            <a:off x="8302943" y="247990"/>
            <a:ext cx="3649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Airbus Defence and Space SAS Proprietary and Confidential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10419" y="692696"/>
            <a:ext cx="110013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31"/>
          <p:cNvSpPr txBox="1">
            <a:spLocks noGrp="1"/>
          </p:cNvSpPr>
          <p:nvPr>
            <p:ph type="body" idx="1"/>
          </p:nvPr>
        </p:nvSpPr>
        <p:spPr>
          <a:xfrm>
            <a:off x="366490" y="1556419"/>
            <a:ext cx="54006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31"/>
          <p:cNvSpPr txBox="1">
            <a:spLocks noGrp="1"/>
          </p:cNvSpPr>
          <p:nvPr>
            <p:ph type="body" idx="2"/>
          </p:nvPr>
        </p:nvSpPr>
        <p:spPr>
          <a:xfrm>
            <a:off x="6014774" y="1556419"/>
            <a:ext cx="5400600" cy="3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31"/>
          <p:cNvSpPr/>
          <p:nvPr/>
        </p:nvSpPr>
        <p:spPr>
          <a:xfrm>
            <a:off x="0" y="6120680"/>
            <a:ext cx="12223800" cy="7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31"/>
          <p:cNvCxnSpPr/>
          <p:nvPr/>
        </p:nvCxnSpPr>
        <p:spPr>
          <a:xfrm>
            <a:off x="203200" y="6120679"/>
            <a:ext cx="1181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31"/>
          <p:cNvCxnSpPr/>
          <p:nvPr/>
        </p:nvCxnSpPr>
        <p:spPr>
          <a:xfrm>
            <a:off x="11076408" y="6226730"/>
            <a:ext cx="0" cy="50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8" name="Google Shape;468;p31"/>
          <p:cNvSpPr txBox="1"/>
          <p:nvPr/>
        </p:nvSpPr>
        <p:spPr>
          <a:xfrm>
            <a:off x="11224443" y="6310439"/>
            <a:ext cx="64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fr-FR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p31"/>
          <p:cNvGrpSpPr/>
          <p:nvPr/>
        </p:nvGrpSpPr>
        <p:grpSpPr>
          <a:xfrm>
            <a:off x="24908" y="6237535"/>
            <a:ext cx="10984534" cy="552761"/>
            <a:chOff x="24906" y="6245029"/>
            <a:chExt cx="11947503" cy="578141"/>
          </a:xfrm>
        </p:grpSpPr>
        <p:grpSp>
          <p:nvGrpSpPr>
            <p:cNvPr id="470" name="Google Shape;470;p31"/>
            <p:cNvGrpSpPr/>
            <p:nvPr/>
          </p:nvGrpSpPr>
          <p:grpSpPr>
            <a:xfrm>
              <a:off x="24906" y="6245029"/>
              <a:ext cx="11947503" cy="578141"/>
              <a:chOff x="24906" y="6245029"/>
              <a:chExt cx="11947503" cy="578141"/>
            </a:xfrm>
          </p:grpSpPr>
          <p:grpSp>
            <p:nvGrpSpPr>
              <p:cNvPr id="471" name="Google Shape;471;p31"/>
              <p:cNvGrpSpPr/>
              <p:nvPr/>
            </p:nvGrpSpPr>
            <p:grpSpPr>
              <a:xfrm>
                <a:off x="24906" y="6245029"/>
                <a:ext cx="11947503" cy="578141"/>
                <a:chOff x="24906" y="6245029"/>
                <a:chExt cx="11947503" cy="578141"/>
              </a:xfrm>
            </p:grpSpPr>
            <p:grpSp>
              <p:nvGrpSpPr>
                <p:cNvPr id="472" name="Google Shape;472;p31"/>
                <p:cNvGrpSpPr/>
                <p:nvPr/>
              </p:nvGrpSpPr>
              <p:grpSpPr>
                <a:xfrm>
                  <a:off x="24906" y="6299588"/>
                  <a:ext cx="11947503" cy="523582"/>
                  <a:chOff x="-73139" y="6299588"/>
                  <a:chExt cx="11947503" cy="523582"/>
                </a:xfrm>
              </p:grpSpPr>
              <p:pic>
                <p:nvPicPr>
                  <p:cNvPr id="473" name="Google Shape;473;p3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/>
                  <a:stretch/>
                </p:blipFill>
                <p:spPr>
                  <a:xfrm>
                    <a:off x="-73139" y="6299588"/>
                    <a:ext cx="1190425" cy="44086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4" name="Google Shape;474;p31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93246" y="6319759"/>
                    <a:ext cx="1172312" cy="402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5" name="Google Shape;475;p31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370357" y="6473181"/>
                    <a:ext cx="931505" cy="2070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6" name="Google Shape;476;p31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7798780" y="6303866"/>
                    <a:ext cx="519306" cy="5193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7" name="Google Shape;477;p31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8705904" y="6374364"/>
                    <a:ext cx="548286" cy="3783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8" name="Google Shape;478;p31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l="8709" t="28351" r="32801" b="48268"/>
                  <a:stretch/>
                </p:blipFill>
                <p:spPr>
                  <a:xfrm>
                    <a:off x="10694350" y="6421250"/>
                    <a:ext cx="1180014" cy="2506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79" name="Google Shape;479;p31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/>
                  <a:stretch/>
                </p:blipFill>
                <p:spPr>
                  <a:xfrm>
                    <a:off x="4663222" y="6355719"/>
                    <a:ext cx="414504" cy="41559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480" name="Google Shape;480;p31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/>
                  <a:stretch/>
                </p:blipFill>
                <p:spPr>
                  <a:xfrm>
                    <a:off x="3775439" y="6421392"/>
                    <a:ext cx="582207" cy="2846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481" name="Google Shape;481;p31" descr="Thales Alenia Space - ECLIPSE software suite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1359347" y="6245029"/>
                  <a:ext cx="984513" cy="53700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82" name="Google Shape;482;p31" descr="Geotrend App - la solution d&amp;#39;Intelligence Economique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6679340" y="6355719"/>
                <a:ext cx="944703" cy="359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83" name="Google Shape;483;p3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640267" y="6421710"/>
              <a:ext cx="985838" cy="247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/>
          <p:cNvSpPr txBox="1">
            <a:spLocks noGrp="1"/>
          </p:cNvSpPr>
          <p:nvPr>
            <p:ph type="ctrTitle"/>
          </p:nvPr>
        </p:nvSpPr>
        <p:spPr>
          <a:xfrm>
            <a:off x="1527969" y="1122363"/>
            <a:ext cx="9167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32"/>
          <p:cNvSpPr txBox="1">
            <a:spLocks noGrp="1"/>
          </p:cNvSpPr>
          <p:nvPr>
            <p:ph type="subTitle" idx="1"/>
          </p:nvPr>
        </p:nvSpPr>
        <p:spPr>
          <a:xfrm>
            <a:off x="1527969" y="3602038"/>
            <a:ext cx="9167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7" name="Google Shape;487;p32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32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32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834016" y="1709738"/>
            <a:ext cx="1054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body" idx="1"/>
          </p:nvPr>
        </p:nvSpPr>
        <p:spPr>
          <a:xfrm>
            <a:off x="834016" y="4589463"/>
            <a:ext cx="10542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>
            <a:spLocks noGrp="1"/>
          </p:cNvSpPr>
          <p:nvPr>
            <p:ph type="title"/>
          </p:nvPr>
        </p:nvSpPr>
        <p:spPr>
          <a:xfrm>
            <a:off x="840383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body" idx="1"/>
          </p:nvPr>
        </p:nvSpPr>
        <p:spPr>
          <a:xfrm>
            <a:off x="840383" y="1825625"/>
            <a:ext cx="519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body" idx="2"/>
          </p:nvPr>
        </p:nvSpPr>
        <p:spPr>
          <a:xfrm>
            <a:off x="6188273" y="1825625"/>
            <a:ext cx="5195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41975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body" idx="1"/>
          </p:nvPr>
        </p:nvSpPr>
        <p:spPr>
          <a:xfrm>
            <a:off x="841975" y="1681163"/>
            <a:ext cx="5171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2"/>
          </p:nvPr>
        </p:nvSpPr>
        <p:spPr>
          <a:xfrm>
            <a:off x="841975" y="2505075"/>
            <a:ext cx="5171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3"/>
          </p:nvPr>
        </p:nvSpPr>
        <p:spPr>
          <a:xfrm>
            <a:off x="6188273" y="1681163"/>
            <a:ext cx="5196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body" idx="4"/>
          </p:nvPr>
        </p:nvSpPr>
        <p:spPr>
          <a:xfrm>
            <a:off x="6188273" y="2505075"/>
            <a:ext cx="5196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40383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841975" y="457200"/>
            <a:ext cx="3942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5196686" y="987425"/>
            <a:ext cx="61884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body" idx="2"/>
          </p:nvPr>
        </p:nvSpPr>
        <p:spPr>
          <a:xfrm>
            <a:off x="841975" y="2057400"/>
            <a:ext cx="394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841975" y="457200"/>
            <a:ext cx="3942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9"/>
          <p:cNvSpPr>
            <a:spLocks noGrp="1"/>
          </p:cNvSpPr>
          <p:nvPr>
            <p:ph type="pic" idx="2"/>
          </p:nvPr>
        </p:nvSpPr>
        <p:spPr>
          <a:xfrm>
            <a:off x="5196686" y="987425"/>
            <a:ext cx="61884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841975" y="2057400"/>
            <a:ext cx="394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840383" y="365125"/>
            <a:ext cx="105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840383" y="1825625"/>
            <a:ext cx="1054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dt" idx="10"/>
          </p:nvPr>
        </p:nvSpPr>
        <p:spPr>
          <a:xfrm>
            <a:off x="84038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10"/>
          <p:cNvSpPr txBox="1">
            <a:spLocks noGrp="1"/>
          </p:cNvSpPr>
          <p:nvPr>
            <p:ph type="ftr" idx="11"/>
          </p:nvPr>
        </p:nvSpPr>
        <p:spPr>
          <a:xfrm>
            <a:off x="4049117" y="6356350"/>
            <a:ext cx="412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sldNum" idx="12"/>
          </p:nvPr>
        </p:nvSpPr>
        <p:spPr>
          <a:xfrm>
            <a:off x="8633023" y="6356350"/>
            <a:ext cx="275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2382" y="0"/>
            <a:ext cx="12219305" cy="6858000"/>
          </a:xfrm>
          <a:prstGeom prst="rect">
            <a:avLst/>
          </a:prstGeom>
          <a:solidFill>
            <a:srgbClr val="05060C"/>
          </a:solidFill>
          <a:ln w="0" cmpd="sng">
            <a:noFill/>
            <a:prstDash val="solid"/>
          </a:ln>
        </p:spPr>
        <p:txBody>
          <a:bodyPr spcFirstLastPara="1" vert="horz" wrap="square" lIns="0" tIns="0" rIns="0" bIns="0" anchor="t" anchorCtr="0">
            <a:normAutofit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6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46062" y="0"/>
            <a:ext cx="12219305" cy="6858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idx="10"/>
          </p:nvPr>
        </p:nvSpPr>
        <p:spPr>
          <a:xfrm>
            <a:off x="8438992" y="5706111"/>
            <a:ext cx="3270885" cy="137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spcFirstLastPara="1" vert="horz" wrap="square" lIns="0" tIns="5715" rIns="0" bIns="0" anchor="t" anchorCtr="0">
            <a:normAutofit fontScale="25000" lnSpcReduction="20000"/>
          </a:bodyPr>
          <a:lstStyle/>
          <a:p>
            <a:pPr marL="0" indent="0">
              <a:lnSpc>
                <a:spcPts val="1000"/>
              </a:lnSpc>
            </a:pPr>
            <a:r>
              <a:rPr lang="fr-FR" sz="950" spc="-5">
                <a:solidFill>
                  <a:srgbClr val="FF0000"/>
                </a:solidFill>
                <a:latin typeface="Arial" panose="02020603050405020304" pitchFamily="2"/>
              </a:rPr>
              <a:t>Airbus Defence and Space SAS Proprietary and Confidential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0"/>
          </p:nvPr>
        </p:nvSpPr>
        <p:spPr>
          <a:xfrm>
            <a:off x="679291" y="3746105"/>
            <a:ext cx="8742393" cy="5447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spcFirstLastPara="1" vert="horz" wrap="square" lIns="0" tIns="41910" rIns="0" bIns="0" anchor="t" anchorCtr="0">
            <a:no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GB" spc="-90" dirty="0" smtClean="0">
                <a:solidFill>
                  <a:srgbClr val="FFFFFF"/>
                </a:solidFill>
                <a:latin typeface="+mn-lt"/>
              </a:rPr>
              <a:t>Domino-X: </a:t>
            </a:r>
            <a:r>
              <a:rPr lang="en-GB" b="1" spc="-90" dirty="0" smtClean="0">
                <a:solidFill>
                  <a:srgbClr val="FFFFFF"/>
                </a:solidFill>
                <a:latin typeface="+mn-lt"/>
              </a:rPr>
              <a:t>Domino at a glance</a:t>
            </a:r>
            <a:endParaRPr lang="en-GB" b="1" u="sng" spc="-9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0"/>
          </p:nvPr>
        </p:nvSpPr>
        <p:spPr>
          <a:xfrm>
            <a:off x="679291" y="4597288"/>
            <a:ext cx="4807924" cy="12466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spcFirstLastPara="1" vert="horz" wrap="square" lIns="0" tIns="0" rIns="0" bIns="0" anchor="t" anchorCtr="0"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r>
              <a:rPr lang="fr-FR" sz="1400" spc="-70" dirty="0" smtClean="0">
                <a:solidFill>
                  <a:srgbClr val="FFFFFF"/>
                </a:solidFill>
                <a:latin typeface="Arial" panose="02020603050405020304" pitchFamily="2"/>
              </a:rPr>
              <a:t>DOMX-PS-ADST-1001365561</a:t>
            </a:r>
          </a:p>
          <a:p>
            <a:pPr marL="0" indent="0">
              <a:lnSpc>
                <a:spcPts val="2000"/>
              </a:lnSpc>
              <a:buNone/>
            </a:pPr>
            <a:r>
              <a:rPr lang="fr-FR" sz="1400" spc="-70" dirty="0" smtClean="0">
                <a:solidFill>
                  <a:srgbClr val="FFFFFF"/>
                </a:solidFill>
                <a:latin typeface="Arial" panose="02020603050405020304" pitchFamily="2"/>
              </a:rPr>
              <a:t>28 Juin </a:t>
            </a:r>
            <a:r>
              <a:rPr lang="fr-FR" sz="1400" spc="-70" dirty="0">
                <a:solidFill>
                  <a:srgbClr val="FFFFFF"/>
                </a:solidFill>
                <a:latin typeface="Arial" panose="02020603050405020304" pitchFamily="2"/>
              </a:rPr>
              <a:t>2022</a:t>
            </a:r>
          </a:p>
          <a:p>
            <a:pPr marL="0" indent="0">
              <a:lnSpc>
                <a:spcPts val="2000"/>
              </a:lnSpc>
              <a:buNone/>
            </a:pPr>
            <a:r>
              <a:rPr lang="fr-FR" sz="1400" spc="-70" dirty="0" smtClean="0">
                <a:solidFill>
                  <a:srgbClr val="FFFFFF"/>
                </a:solidFill>
                <a:latin typeface="Arial" panose="02020603050405020304" pitchFamily="2"/>
              </a:rPr>
              <a:t>Vincent BACCINI</a:t>
            </a:r>
            <a:endParaRPr lang="fr-FR" sz="1400" spc="-70" dirty="0">
              <a:solidFill>
                <a:srgbClr val="FFFFFF"/>
              </a:solidFill>
              <a:latin typeface="Arial" panose="020206030504050203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92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" name="Google Shape;1712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148"/>
          <p:cNvSpPr/>
          <p:nvPr/>
        </p:nvSpPr>
        <p:spPr>
          <a:xfrm rot="-10205459">
            <a:off x="2434894" y="711430"/>
            <a:ext cx="3561631" cy="2330393"/>
          </a:xfrm>
          <a:prstGeom prst="arc">
            <a:avLst>
              <a:gd name="adj1" fmla="val 14803073"/>
              <a:gd name="adj2" fmla="val 0"/>
            </a:avLst>
          </a:prstGeom>
          <a:noFill/>
          <a:ln w="57150" cap="flat" cmpd="sng">
            <a:solidFill>
              <a:srgbClr val="548BB7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148"/>
          <p:cNvSpPr txBox="1"/>
          <p:nvPr/>
        </p:nvSpPr>
        <p:spPr>
          <a:xfrm>
            <a:off x="316998" y="773163"/>
            <a:ext cx="528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 DOMINO </a:t>
            </a: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is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made </a:t>
            </a:r>
            <a:r>
              <a:rPr lang="fr-FR" sz="3600" b="1" dirty="0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of?</a:t>
            </a:r>
            <a:endParaRPr sz="3600" b="1" dirty="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715" name="Google Shape;1715;p148"/>
          <p:cNvSpPr/>
          <p:nvPr/>
        </p:nvSpPr>
        <p:spPr>
          <a:xfrm rot="-9478255" flipH="1">
            <a:off x="6450040" y="2760059"/>
            <a:ext cx="3560866" cy="2330944"/>
          </a:xfrm>
          <a:prstGeom prst="arc">
            <a:avLst>
              <a:gd name="adj1" fmla="val 14803073"/>
              <a:gd name="adj2" fmla="val 0"/>
            </a:avLst>
          </a:prstGeom>
          <a:noFill/>
          <a:ln w="57150" cap="flat" cmpd="sng">
            <a:solidFill>
              <a:srgbClr val="548BB7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148"/>
          <p:cNvSpPr txBox="1"/>
          <p:nvPr/>
        </p:nvSpPr>
        <p:spPr>
          <a:xfrm>
            <a:off x="8646825" y="3509883"/>
            <a:ext cx="3442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lang="fr-FR" sz="28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8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not in the scope of the WP </a:t>
            </a:r>
            <a:r>
              <a:rPr lang="fr-FR" sz="28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3.1!</a:t>
            </a:r>
            <a:endParaRPr sz="28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148"/>
          <p:cNvSpPr txBox="1"/>
          <p:nvPr/>
        </p:nvSpPr>
        <p:spPr>
          <a:xfrm>
            <a:off x="8638973" y="5468016"/>
            <a:ext cx="327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But in the scope of </a:t>
            </a:r>
            <a:r>
              <a:rPr lang="fr-FR" sz="20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fr-FR" sz="20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WP for a </a:t>
            </a:r>
            <a:r>
              <a:rPr lang="fr-FR" sz="2000" i="1" dirty="0" err="1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subset</a:t>
            </a:r>
            <a:r>
              <a:rPr lang="fr-FR" sz="2000" i="1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fr-FR" sz="2000" i="1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DOMINOES</a:t>
            </a:r>
            <a:endParaRPr sz="2000" i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2050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Google Shape;2051;p165"/>
          <p:cNvSpPr/>
          <p:nvPr/>
        </p:nvSpPr>
        <p:spPr>
          <a:xfrm rot="-9690697">
            <a:off x="2437665" y="1275556"/>
            <a:ext cx="3560884" cy="2330637"/>
          </a:xfrm>
          <a:prstGeom prst="arc">
            <a:avLst>
              <a:gd name="adj1" fmla="val 14803073"/>
              <a:gd name="adj2" fmla="val 0"/>
            </a:avLst>
          </a:prstGeom>
          <a:noFill/>
          <a:ln w="57150" cap="flat" cmpd="sng">
            <a:solidFill>
              <a:srgbClr val="548BB7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165"/>
          <p:cNvSpPr txBox="1"/>
          <p:nvPr/>
        </p:nvSpPr>
        <p:spPr>
          <a:xfrm>
            <a:off x="294675" y="201325"/>
            <a:ext cx="111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 err="1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Thanks</a:t>
            </a:r>
            <a:r>
              <a:rPr lang="fr-FR" sz="3600" dirty="0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! </a:t>
            </a:r>
            <a:r>
              <a:rPr lang="fr-FR" sz="3600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&amp; </a:t>
            </a:r>
            <a:r>
              <a:rPr lang="fr-FR" sz="3600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feel</a:t>
            </a:r>
            <a:r>
              <a:rPr lang="fr-FR" sz="3600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free </a:t>
            </a:r>
            <a:r>
              <a:rPr lang="fr-FR" sz="3600" dirty="0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to </a:t>
            </a:r>
            <a:r>
              <a:rPr lang="fr-FR" sz="3600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contribute</a:t>
            </a:r>
            <a:r>
              <a:rPr lang="fr-FR" sz="3600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to the </a:t>
            </a:r>
            <a:r>
              <a:rPr lang="fr-FR" sz="3600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project</a:t>
            </a:r>
            <a:endParaRPr sz="3600" dirty="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" name="Google Shape;1628;p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139"/>
          <p:cNvSpPr/>
          <p:nvPr/>
        </p:nvSpPr>
        <p:spPr>
          <a:xfrm rot="-9690697">
            <a:off x="2437665" y="1275556"/>
            <a:ext cx="3560884" cy="2330637"/>
          </a:xfrm>
          <a:prstGeom prst="arc">
            <a:avLst>
              <a:gd name="adj1" fmla="val 14803073"/>
              <a:gd name="adj2" fmla="val 0"/>
            </a:avLst>
          </a:prstGeom>
          <a:noFill/>
          <a:ln w="57150" cap="flat" cmpd="sng">
            <a:solidFill>
              <a:srgbClr val="548BB7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139"/>
          <p:cNvSpPr txBox="1"/>
          <p:nvPr/>
        </p:nvSpPr>
        <p:spPr>
          <a:xfrm>
            <a:off x="339897" y="1015257"/>
            <a:ext cx="350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This is a DOMINO !</a:t>
            </a:r>
            <a:endParaRPr sz="360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31" name="Google Shape;1631;p139"/>
          <p:cNvSpPr/>
          <p:nvPr/>
        </p:nvSpPr>
        <p:spPr>
          <a:xfrm rot="-9852664" flipH="1">
            <a:off x="6529445" y="2525504"/>
            <a:ext cx="3561264" cy="2330695"/>
          </a:xfrm>
          <a:prstGeom prst="arc">
            <a:avLst>
              <a:gd name="adj1" fmla="val 14803073"/>
              <a:gd name="adj2" fmla="val 0"/>
            </a:avLst>
          </a:prstGeom>
          <a:noFill/>
          <a:ln w="57150" cap="flat" cmpd="sng">
            <a:solidFill>
              <a:srgbClr val="548BB7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139"/>
          <p:cNvSpPr txBox="1"/>
          <p:nvPr/>
        </p:nvSpPr>
        <p:spPr>
          <a:xfrm>
            <a:off x="8714054" y="2169256"/>
            <a:ext cx="3275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It’s the name we give to an atomic element studied by WP 3.1.</a:t>
            </a:r>
            <a:endParaRPr sz="280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139"/>
          <p:cNvSpPr txBox="1"/>
          <p:nvPr/>
        </p:nvSpPr>
        <p:spPr>
          <a:xfrm>
            <a:off x="502675" y="6303450"/>
            <a:ext cx="155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rgbClr val="BFBFBF"/>
                </a:solidFill>
              </a:rPr>
              <a:t>“Domino at a </a:t>
            </a:r>
            <a:r>
              <a:rPr lang="fr-FR" sz="1000" dirty="0" err="1">
                <a:solidFill>
                  <a:srgbClr val="BFBFBF"/>
                </a:solidFill>
              </a:rPr>
              <a:t>glance</a:t>
            </a:r>
            <a:r>
              <a:rPr lang="fr-FR" sz="1000" dirty="0">
                <a:solidFill>
                  <a:srgbClr val="BFBFBF"/>
                </a:solidFill>
              </a:rPr>
              <a:t>”</a:t>
            </a:r>
            <a:endParaRPr sz="1000" dirty="0">
              <a:solidFill>
                <a:srgbClr val="BFBF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err="1">
                <a:solidFill>
                  <a:srgbClr val="BFBFBF"/>
                </a:solidFill>
              </a:rPr>
              <a:t>Draft</a:t>
            </a:r>
            <a:r>
              <a:rPr lang="fr-FR" sz="1000" dirty="0">
                <a:solidFill>
                  <a:srgbClr val="BFBFBF"/>
                </a:solidFill>
              </a:rPr>
              <a:t> of 28/06/2022</a:t>
            </a:r>
            <a:endParaRPr sz="1000" dirty="0">
              <a:solidFill>
                <a:srgbClr val="BFBFBF"/>
              </a:solidFill>
            </a:endParaRPr>
          </a:p>
        </p:txBody>
      </p:sp>
      <p:pic>
        <p:nvPicPr>
          <p:cNvPr id="1634" name="Google Shape;1634;p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50" y="6339785"/>
            <a:ext cx="449025" cy="4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Google Shape;1640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140"/>
          <p:cNvSpPr txBox="1"/>
          <p:nvPr/>
        </p:nvSpPr>
        <p:spPr>
          <a:xfrm>
            <a:off x="323224" y="336734"/>
            <a:ext cx="378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is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 </a:t>
            </a:r>
            <a:r>
              <a:rPr lang="fr-FR" sz="3600" b="1" dirty="0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DOMINO?</a:t>
            </a:r>
            <a:endParaRPr sz="3600" b="1" dirty="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42" name="Google Shape;1642;p140"/>
          <p:cNvSpPr txBox="1"/>
          <p:nvPr/>
        </p:nvSpPr>
        <p:spPr>
          <a:xfrm>
            <a:off x="295279" y="5985838"/>
            <a:ext cx="957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: An image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service able to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transform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TMI (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provided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DOMINO)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images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delivered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i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r>
              <a:rPr lang="fr-FR" sz="1800" i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(or to a DOMINO archive)</a:t>
            </a:r>
            <a:endParaRPr sz="1800" i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140"/>
          <p:cNvSpPr txBox="1"/>
          <p:nvPr/>
        </p:nvSpPr>
        <p:spPr>
          <a:xfrm>
            <a:off x="7110175" y="864450"/>
            <a:ext cx="46632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 DOMINO: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Autonomously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produces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outputs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 set of inputs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May serve </a:t>
            </a:r>
            <a:r>
              <a:rPr lang="fr-FR" sz="24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several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missions</a:t>
            </a:r>
            <a:endParaRPr sz="2400" b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deployed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on a cloud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fr-FR" sz="24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dominoes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infrastructure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fr-FR" sz="24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accountable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performances</a:t>
            </a:r>
            <a:endParaRPr sz="2400" b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fr-FR" sz="24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interchangeable 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respecting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interfaces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140"/>
          <p:cNvSpPr txBox="1"/>
          <p:nvPr/>
        </p:nvSpPr>
        <p:spPr>
          <a:xfrm>
            <a:off x="347890" y="1418647"/>
            <a:ext cx="32754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It provides a valuable </a:t>
            </a:r>
            <a:r>
              <a:rPr lang="fr-FR" sz="2800" b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fr-FR" sz="280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useful to any Earth Observation ground segment</a:t>
            </a:r>
            <a:endParaRPr sz="280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" name="Google Shape;1650;p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" y="-675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141"/>
          <p:cNvSpPr txBox="1"/>
          <p:nvPr/>
        </p:nvSpPr>
        <p:spPr>
          <a:xfrm>
            <a:off x="323225" y="336725"/>
            <a:ext cx="438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isn’t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 </a:t>
            </a:r>
            <a:r>
              <a:rPr lang="fr-FR" sz="3600" b="1" dirty="0" smtClean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DOMINO?</a:t>
            </a:r>
            <a:endParaRPr sz="3600" b="1" dirty="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53" name="Google Shape;1653;p141"/>
          <p:cNvSpPr txBox="1"/>
          <p:nvPr/>
        </p:nvSpPr>
        <p:spPr>
          <a:xfrm>
            <a:off x="7110175" y="864450"/>
            <a:ext cx="46632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 DOMINO: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not a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not a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endParaRPr sz="24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400"/>
              <a:buFont typeface="Wingdings" panose="05000000000000000000" pitchFamily="2" charset="2"/>
              <a:buChar char="Ø"/>
            </a:pP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not a building block (not a </a:t>
            </a:r>
            <a:r>
              <a:rPr lang="fr-FR" sz="24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r>
              <a:rPr lang="fr-FR" sz="24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141"/>
          <p:cNvSpPr txBox="1"/>
          <p:nvPr/>
        </p:nvSpPr>
        <p:spPr>
          <a:xfrm>
            <a:off x="347890" y="1418647"/>
            <a:ext cx="327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42"/>
          <p:cNvSpPr txBox="1"/>
          <p:nvPr/>
        </p:nvSpPr>
        <p:spPr>
          <a:xfrm>
            <a:off x="323225" y="336725"/>
            <a:ext cx="6467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How to define a DOMINO’s scope?</a:t>
            </a:r>
            <a:endParaRPr sz="3600" b="1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61" name="Google Shape;1661;p142"/>
          <p:cNvSpPr txBox="1"/>
          <p:nvPr/>
        </p:nvSpPr>
        <p:spPr>
          <a:xfrm>
            <a:off x="347890" y="1418647"/>
            <a:ext cx="327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2" name="Google Shape;1662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025" y="530400"/>
            <a:ext cx="520065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142"/>
          <p:cNvSpPr txBox="1"/>
          <p:nvPr/>
        </p:nvSpPr>
        <p:spPr>
          <a:xfrm>
            <a:off x="323225" y="1174950"/>
            <a:ext cx="79794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When defining the scope of a domino, the following checks can serve as guidelines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Domino’s scope checks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scope should have “ready to bid” offers by several trusted companies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scope should represent a consistent and autonomous set of features which provide a solution </a:t>
            </a:r>
            <a:r>
              <a:rPr lang="en-GB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fulfil </a:t>
            </a:r>
            <a:r>
              <a:rPr lang="en-GB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functional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need</a:t>
            </a:r>
            <a:endParaRPr lang="en-GB" sz="2000" dirty="0" smtClean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scope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minimise communication interfaces with other dominoes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scope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allow the reuse by several different missions without impact on its definition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Also keeping in mind additional checks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Avoid too big or too small dominoes / Keep a level of homogeneity between dominoes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Keep a consistency in the business skills needed to implement the domino</a:t>
            </a:r>
            <a:endParaRPr lang="en-GB"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43"/>
          <p:cNvSpPr txBox="1"/>
          <p:nvPr/>
        </p:nvSpPr>
        <p:spPr>
          <a:xfrm>
            <a:off x="323225" y="336725"/>
            <a:ext cx="7493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 are the DOMINO’s properties?</a:t>
            </a:r>
            <a:endParaRPr sz="3600" b="1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70" name="Google Shape;1670;p143"/>
          <p:cNvSpPr txBox="1"/>
          <p:nvPr/>
        </p:nvSpPr>
        <p:spPr>
          <a:xfrm>
            <a:off x="347890" y="1418647"/>
            <a:ext cx="327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1" name="Google Shape;1671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025" y="530400"/>
            <a:ext cx="520065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2" name="Google Shape;1672;p143"/>
          <p:cNvSpPr txBox="1"/>
          <p:nvPr/>
        </p:nvSpPr>
        <p:spPr>
          <a:xfrm>
            <a:off x="323225" y="1174950"/>
            <a:ext cx="79794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 addition to properties induced by “What is a DOMINO”, each domino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must comply with a set of properties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000" dirty="0" smtClean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Domino’s properties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technical definition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not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depend on technology choices and/or be impacted by technology evolutions both short and long term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be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able to run on its own infrastructure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apply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basic security guidelines and best practices to protect against outside threats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comply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with cloud computing standards in terms of deployment, monitoring &amp; control, scalability and elasticity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have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well defined interfaces, based on recognised standards</a:t>
            </a:r>
          </a:p>
          <a:p>
            <a:pPr marL="457200" lvl="0" indent="-355600">
              <a:buClr>
                <a:srgbClr val="548BB7"/>
              </a:buClr>
              <a:buSzPts val="2000"/>
              <a:buFont typeface="Calibri"/>
              <a:buAutoNum type="arabicPeriod"/>
            </a:pP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should provide </a:t>
            </a:r>
            <a:r>
              <a:rPr lang="en-GB" sz="20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information, such as KPI and IT info, for high level supervision, on a configurable periodic basis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144"/>
          <p:cNvSpPr txBox="1"/>
          <p:nvPr/>
        </p:nvSpPr>
        <p:spPr>
          <a:xfrm>
            <a:off x="357578" y="332175"/>
            <a:ext cx="56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 about the system level?</a:t>
            </a:r>
            <a:endParaRPr sz="3600" b="1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679" name="Google Shape;1679;p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400" y="1149075"/>
            <a:ext cx="4552950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144"/>
          <p:cNvSpPr txBox="1"/>
          <p:nvPr/>
        </p:nvSpPr>
        <p:spPr>
          <a:xfrm>
            <a:off x="323225" y="1174950"/>
            <a:ext cx="72504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The Domino-X Ground Segment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made up of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several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Dominoes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to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Significantly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and self-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ownership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of the System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Integrator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schedule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develop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integrate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the GS,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the time to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connect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domino, to configure the system, to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validate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qualify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solutions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Reduce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operation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for the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customer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, by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allowing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operation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at Domino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Ease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creation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new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industrial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actors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2000" b="1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partnerships</a:t>
            </a:r>
            <a:endParaRPr sz="2000" b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Accelerate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2000" b="1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548BB7"/>
              </a:buClr>
              <a:buSzPts val="2000"/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Optimise end to end </a:t>
            </a:r>
            <a:r>
              <a:rPr lang="fr-FR" sz="2000" b="1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performance </a:t>
            </a:r>
            <a:r>
              <a:rPr lang="fr-FR" sz="20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of the GS</a:t>
            </a: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145"/>
          <p:cNvSpPr txBox="1"/>
          <p:nvPr/>
        </p:nvSpPr>
        <p:spPr>
          <a:xfrm>
            <a:off x="367965" y="2311375"/>
            <a:ext cx="32646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26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system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built</a:t>
            </a: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by inter-</a:t>
            </a:r>
            <a:r>
              <a:rPr lang="fr-FR" sz="26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connecting</a:t>
            </a: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600" dirty="0" err="1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fr-FR" sz="2600" dirty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 and/or new</a:t>
            </a:r>
            <a:endParaRPr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DOMINOES</a:t>
            </a:r>
            <a:endParaRPr sz="26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45"/>
          <p:cNvSpPr txBox="1"/>
          <p:nvPr/>
        </p:nvSpPr>
        <p:spPr>
          <a:xfrm>
            <a:off x="357578" y="332175"/>
            <a:ext cx="560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 about a complete system ?</a:t>
            </a:r>
            <a:endParaRPr sz="3600" b="1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688" name="Google Shape;1688;p145"/>
          <p:cNvSpPr txBox="1"/>
          <p:nvPr/>
        </p:nvSpPr>
        <p:spPr>
          <a:xfrm>
            <a:off x="8930052" y="2402160"/>
            <a:ext cx="2836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 smtClean="0">
                <a:solidFill>
                  <a:srgbClr val="548BB7"/>
                </a:solidFill>
                <a:latin typeface="Calibri"/>
                <a:ea typeface="Calibri"/>
                <a:cs typeface="Calibri"/>
                <a:sym typeface="Calibri"/>
              </a:rPr>
              <a:t>The introduction of a new DOMINO shall minimise impacts on existing ones (loose coupling)</a:t>
            </a:r>
            <a:endParaRPr lang="en-GB" sz="2600" dirty="0">
              <a:solidFill>
                <a:srgbClr val="548B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CEB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4" name="Google Shape;1694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146"/>
          <p:cNvSpPr txBox="1"/>
          <p:nvPr/>
        </p:nvSpPr>
        <p:spPr>
          <a:xfrm>
            <a:off x="357578" y="332175"/>
            <a:ext cx="678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What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a future DOMINO GS looks </a:t>
            </a:r>
            <a:r>
              <a:rPr lang="fr-FR" sz="3600" b="1" dirty="0" err="1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like</a:t>
            </a:r>
            <a:r>
              <a:rPr lang="fr-FR" sz="3600" b="1" dirty="0">
                <a:solidFill>
                  <a:srgbClr val="548BB7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?</a:t>
            </a:r>
            <a:endParaRPr sz="3600" b="1" dirty="0">
              <a:solidFill>
                <a:srgbClr val="548BB7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">
  <a:themeElements>
    <a:clrScheme name="Personnalisé 5">
      <a:dk1>
        <a:srgbClr val="000000"/>
      </a:dk1>
      <a:lt1>
        <a:srgbClr val="FFFFFF"/>
      </a:lt1>
      <a:dk2>
        <a:srgbClr val="00205B"/>
      </a:dk2>
      <a:lt2>
        <a:srgbClr val="005587"/>
      </a:lt2>
      <a:accent1>
        <a:srgbClr val="0085AD"/>
      </a:accent1>
      <a:accent2>
        <a:srgbClr val="B7C9D3"/>
      </a:accent2>
      <a:accent3>
        <a:srgbClr val="84BD00"/>
      </a:accent3>
      <a:accent4>
        <a:srgbClr val="E4002B"/>
      </a:accent4>
      <a:accent5>
        <a:srgbClr val="FE5000"/>
      </a:accent5>
      <a:accent6>
        <a:srgbClr val="A51890"/>
      </a:accent6>
      <a:hlink>
        <a:srgbClr val="DA188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Personnalisé</PresentationFormat>
  <Paragraphs>79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Wingdings</vt:lpstr>
      <vt:lpstr>Courier New</vt:lpstr>
      <vt:lpstr>Bubblegum Sans</vt:lpstr>
      <vt:lpstr>Calibri</vt:lpstr>
      <vt:lpstr>Noto Sans Symbols</vt:lpstr>
      <vt:lpstr>Malgun Gothic Semilight</vt:lpstr>
      <vt:lpstr>Office Theme</vt:lpstr>
      <vt:lpstr>Thème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Mayer, Nicolas [FR]</dc:creator>
  <cp:lastModifiedBy>Baccini, Vincent [FR]</cp:lastModifiedBy>
  <cp:revision>8</cp:revision>
  <dcterms:modified xsi:type="dcterms:W3CDTF">2022-07-11T13:03:00Z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eca243a3-6f14-4f1a-beb2-266a851861d7</vt:lpwstr>
  </property>
  <property fmtid="{D5CDD505-2E9C-101B-9397-08002B2CF9AE}" pid="3" name="LABEL">
    <vt:lpwstr>S</vt:lpwstr>
  </property>
  <property fmtid="{D5CDD505-2E9C-101B-9397-08002B2CF9AE}" pid="4" name="L1">
    <vt:lpwstr>C-ALL</vt:lpwstr>
  </property>
  <property fmtid="{D5CDD505-2E9C-101B-9397-08002B2CF9AE}" pid="5" name="L2">
    <vt:lpwstr>C-CS</vt:lpwstr>
  </property>
  <property fmtid="{D5CDD505-2E9C-101B-9397-08002B2CF9AE}" pid="6" name="L3">
    <vt:lpwstr>C-AD-AMB</vt:lpwstr>
  </property>
  <property fmtid="{D5CDD505-2E9C-101B-9397-08002B2CF9AE}" pid="7" name="CCAV">
    <vt:lpwstr/>
  </property>
  <property fmtid="{D5CDD505-2E9C-101B-9397-08002B2CF9AE}" pid="8" name="Visual">
    <vt:lpwstr>0</vt:lpwstr>
  </property>
</Properties>
</file>