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KMbqOqFmlrin4HJDzdc95GyUj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F734B7-19BB-4679-876B-4ABF006B30A1}">
  <a:tblStyle styleId="{B3F734B7-19BB-4679-876B-4ABF006B30A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5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09" name="Google Shape;10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re et contenu">
  <p:cSld name="3_Titre et contenu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6120680"/>
            <a:ext cx="12192001" cy="7373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175" tIns="45575" rIns="91175" bIns="455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5"/>
              <a:buFont typeface="Calibri"/>
              <a:buNone/>
            </a:pPr>
            <a:endParaRPr sz="179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468679" y="378002"/>
            <a:ext cx="1224412" cy="86461"/>
          </a:xfrm>
          <a:custGeom>
            <a:avLst/>
            <a:gdLst/>
            <a:ahLst/>
            <a:cxnLst/>
            <a:rect l="l" t="t" r="r" b="b"/>
            <a:pathLst>
              <a:path w="5735" h="404" extrusionOk="0">
                <a:moveTo>
                  <a:pt x="68" y="64"/>
                </a:moveTo>
                <a:lnTo>
                  <a:pt x="68" y="64"/>
                </a:lnTo>
                <a:lnTo>
                  <a:pt x="134" y="64"/>
                </a:lnTo>
                <a:cubicBezTo>
                  <a:pt x="240" y="64"/>
                  <a:pt x="263" y="125"/>
                  <a:pt x="263" y="202"/>
                </a:cubicBezTo>
                <a:cubicBezTo>
                  <a:pt x="263" y="279"/>
                  <a:pt x="240" y="340"/>
                  <a:pt x="134" y="340"/>
                </a:cubicBezTo>
                <a:lnTo>
                  <a:pt x="68" y="340"/>
                </a:lnTo>
                <a:lnTo>
                  <a:pt x="68" y="64"/>
                </a:lnTo>
                <a:close/>
                <a:moveTo>
                  <a:pt x="0" y="395"/>
                </a:moveTo>
                <a:lnTo>
                  <a:pt x="0" y="395"/>
                </a:lnTo>
                <a:lnTo>
                  <a:pt x="160" y="395"/>
                </a:lnTo>
                <a:cubicBezTo>
                  <a:pt x="279" y="395"/>
                  <a:pt x="330" y="308"/>
                  <a:pt x="330" y="202"/>
                </a:cubicBezTo>
                <a:cubicBezTo>
                  <a:pt x="330" y="96"/>
                  <a:pt x="279" y="10"/>
                  <a:pt x="160" y="10"/>
                </a:cubicBezTo>
                <a:lnTo>
                  <a:pt x="0" y="10"/>
                </a:lnTo>
                <a:lnTo>
                  <a:pt x="0" y="395"/>
                </a:lnTo>
                <a:close/>
                <a:moveTo>
                  <a:pt x="399" y="395"/>
                </a:moveTo>
                <a:lnTo>
                  <a:pt x="399" y="395"/>
                </a:lnTo>
                <a:lnTo>
                  <a:pt x="680" y="395"/>
                </a:lnTo>
                <a:lnTo>
                  <a:pt x="680" y="336"/>
                </a:lnTo>
                <a:lnTo>
                  <a:pt x="466" y="336"/>
                </a:lnTo>
                <a:lnTo>
                  <a:pt x="466" y="224"/>
                </a:lnTo>
                <a:lnTo>
                  <a:pt x="660" y="224"/>
                </a:lnTo>
                <a:lnTo>
                  <a:pt x="660" y="169"/>
                </a:lnTo>
                <a:lnTo>
                  <a:pt x="466" y="169"/>
                </a:lnTo>
                <a:lnTo>
                  <a:pt x="466" y="68"/>
                </a:lnTo>
                <a:lnTo>
                  <a:pt x="676" y="68"/>
                </a:lnTo>
                <a:lnTo>
                  <a:pt x="676" y="10"/>
                </a:lnTo>
                <a:lnTo>
                  <a:pt x="399" y="10"/>
                </a:lnTo>
                <a:lnTo>
                  <a:pt x="399" y="395"/>
                </a:lnTo>
                <a:close/>
                <a:moveTo>
                  <a:pt x="746" y="395"/>
                </a:moveTo>
                <a:lnTo>
                  <a:pt x="746" y="395"/>
                </a:lnTo>
                <a:lnTo>
                  <a:pt x="813" y="395"/>
                </a:lnTo>
                <a:lnTo>
                  <a:pt x="813" y="224"/>
                </a:lnTo>
                <a:lnTo>
                  <a:pt x="988" y="224"/>
                </a:lnTo>
                <a:lnTo>
                  <a:pt x="988" y="169"/>
                </a:lnTo>
                <a:lnTo>
                  <a:pt x="813" y="169"/>
                </a:lnTo>
                <a:lnTo>
                  <a:pt x="813" y="68"/>
                </a:lnTo>
                <a:lnTo>
                  <a:pt x="1012" y="68"/>
                </a:lnTo>
                <a:lnTo>
                  <a:pt x="1012" y="10"/>
                </a:lnTo>
                <a:lnTo>
                  <a:pt x="746" y="10"/>
                </a:lnTo>
                <a:lnTo>
                  <a:pt x="746" y="395"/>
                </a:lnTo>
                <a:close/>
                <a:moveTo>
                  <a:pt x="1067" y="395"/>
                </a:moveTo>
                <a:lnTo>
                  <a:pt x="1067" y="395"/>
                </a:lnTo>
                <a:lnTo>
                  <a:pt x="1348" y="395"/>
                </a:lnTo>
                <a:lnTo>
                  <a:pt x="1348" y="336"/>
                </a:lnTo>
                <a:lnTo>
                  <a:pt x="1135" y="336"/>
                </a:lnTo>
                <a:lnTo>
                  <a:pt x="1135" y="224"/>
                </a:lnTo>
                <a:lnTo>
                  <a:pt x="1329" y="224"/>
                </a:lnTo>
                <a:lnTo>
                  <a:pt x="1329" y="169"/>
                </a:lnTo>
                <a:lnTo>
                  <a:pt x="1135" y="169"/>
                </a:lnTo>
                <a:lnTo>
                  <a:pt x="1135" y="68"/>
                </a:lnTo>
                <a:lnTo>
                  <a:pt x="1344" y="68"/>
                </a:lnTo>
                <a:lnTo>
                  <a:pt x="1344" y="10"/>
                </a:lnTo>
                <a:lnTo>
                  <a:pt x="1067" y="10"/>
                </a:lnTo>
                <a:lnTo>
                  <a:pt x="1067" y="395"/>
                </a:lnTo>
                <a:close/>
                <a:moveTo>
                  <a:pt x="1413" y="395"/>
                </a:moveTo>
                <a:lnTo>
                  <a:pt x="1413" y="395"/>
                </a:lnTo>
                <a:lnTo>
                  <a:pt x="1477" y="395"/>
                </a:lnTo>
                <a:lnTo>
                  <a:pt x="1477" y="111"/>
                </a:lnTo>
                <a:lnTo>
                  <a:pt x="1479" y="111"/>
                </a:lnTo>
                <a:lnTo>
                  <a:pt x="1654" y="395"/>
                </a:lnTo>
                <a:lnTo>
                  <a:pt x="1725" y="395"/>
                </a:lnTo>
                <a:lnTo>
                  <a:pt x="1725" y="10"/>
                </a:lnTo>
                <a:lnTo>
                  <a:pt x="1661" y="10"/>
                </a:lnTo>
                <a:lnTo>
                  <a:pt x="1661" y="293"/>
                </a:lnTo>
                <a:lnTo>
                  <a:pt x="1660" y="293"/>
                </a:lnTo>
                <a:lnTo>
                  <a:pt x="1484" y="10"/>
                </a:lnTo>
                <a:lnTo>
                  <a:pt x="1413" y="10"/>
                </a:lnTo>
                <a:lnTo>
                  <a:pt x="1413" y="395"/>
                </a:lnTo>
                <a:close/>
                <a:moveTo>
                  <a:pt x="2141" y="132"/>
                </a:moveTo>
                <a:lnTo>
                  <a:pt x="2141" y="132"/>
                </a:lnTo>
                <a:cubicBezTo>
                  <a:pt x="2133" y="49"/>
                  <a:pt x="2064" y="1"/>
                  <a:pt x="1977" y="0"/>
                </a:cubicBezTo>
                <a:cubicBezTo>
                  <a:pt x="1862" y="0"/>
                  <a:pt x="1793" y="92"/>
                  <a:pt x="1793" y="202"/>
                </a:cubicBezTo>
                <a:cubicBezTo>
                  <a:pt x="1793" y="312"/>
                  <a:pt x="1862" y="404"/>
                  <a:pt x="1977" y="404"/>
                </a:cubicBezTo>
                <a:cubicBezTo>
                  <a:pt x="2071" y="404"/>
                  <a:pt x="2136" y="340"/>
                  <a:pt x="2141" y="248"/>
                </a:cubicBezTo>
                <a:lnTo>
                  <a:pt x="2075" y="248"/>
                </a:lnTo>
                <a:cubicBezTo>
                  <a:pt x="2070" y="304"/>
                  <a:pt x="2037" y="349"/>
                  <a:pt x="1977" y="349"/>
                </a:cubicBezTo>
                <a:cubicBezTo>
                  <a:pt x="1895" y="349"/>
                  <a:pt x="1860" y="276"/>
                  <a:pt x="1860" y="202"/>
                </a:cubicBezTo>
                <a:cubicBezTo>
                  <a:pt x="1860" y="128"/>
                  <a:pt x="1895" y="55"/>
                  <a:pt x="1977" y="55"/>
                </a:cubicBezTo>
                <a:cubicBezTo>
                  <a:pt x="2033" y="55"/>
                  <a:pt x="2062" y="88"/>
                  <a:pt x="2073" y="132"/>
                </a:cubicBezTo>
                <a:lnTo>
                  <a:pt x="2141" y="132"/>
                </a:lnTo>
                <a:close/>
                <a:moveTo>
                  <a:pt x="2210" y="395"/>
                </a:moveTo>
                <a:lnTo>
                  <a:pt x="2210" y="395"/>
                </a:lnTo>
                <a:lnTo>
                  <a:pt x="2491" y="395"/>
                </a:lnTo>
                <a:lnTo>
                  <a:pt x="2491" y="336"/>
                </a:lnTo>
                <a:lnTo>
                  <a:pt x="2277" y="336"/>
                </a:lnTo>
                <a:lnTo>
                  <a:pt x="2277" y="224"/>
                </a:lnTo>
                <a:lnTo>
                  <a:pt x="2471" y="224"/>
                </a:lnTo>
                <a:lnTo>
                  <a:pt x="2471" y="169"/>
                </a:lnTo>
                <a:lnTo>
                  <a:pt x="2277" y="169"/>
                </a:lnTo>
                <a:lnTo>
                  <a:pt x="2277" y="68"/>
                </a:lnTo>
                <a:lnTo>
                  <a:pt x="2487" y="68"/>
                </a:lnTo>
                <a:lnTo>
                  <a:pt x="2487" y="10"/>
                </a:lnTo>
                <a:lnTo>
                  <a:pt x="2210" y="10"/>
                </a:lnTo>
                <a:lnTo>
                  <a:pt x="2210" y="395"/>
                </a:lnTo>
                <a:close/>
                <a:moveTo>
                  <a:pt x="2837" y="76"/>
                </a:moveTo>
                <a:lnTo>
                  <a:pt x="2837" y="76"/>
                </a:lnTo>
                <a:lnTo>
                  <a:pt x="2839" y="76"/>
                </a:lnTo>
                <a:lnTo>
                  <a:pt x="2897" y="241"/>
                </a:lnTo>
                <a:lnTo>
                  <a:pt x="2779" y="241"/>
                </a:lnTo>
                <a:lnTo>
                  <a:pt x="2837" y="76"/>
                </a:lnTo>
                <a:close/>
                <a:moveTo>
                  <a:pt x="2655" y="395"/>
                </a:moveTo>
                <a:lnTo>
                  <a:pt x="2655" y="395"/>
                </a:lnTo>
                <a:lnTo>
                  <a:pt x="2724" y="395"/>
                </a:lnTo>
                <a:lnTo>
                  <a:pt x="2761" y="293"/>
                </a:lnTo>
                <a:lnTo>
                  <a:pt x="2914" y="293"/>
                </a:lnTo>
                <a:lnTo>
                  <a:pt x="2950" y="395"/>
                </a:lnTo>
                <a:lnTo>
                  <a:pt x="3023" y="395"/>
                </a:lnTo>
                <a:lnTo>
                  <a:pt x="2874" y="10"/>
                </a:lnTo>
                <a:lnTo>
                  <a:pt x="2803" y="10"/>
                </a:lnTo>
                <a:lnTo>
                  <a:pt x="2655" y="395"/>
                </a:lnTo>
                <a:close/>
                <a:moveTo>
                  <a:pt x="3068" y="395"/>
                </a:moveTo>
                <a:lnTo>
                  <a:pt x="3068" y="395"/>
                </a:lnTo>
                <a:lnTo>
                  <a:pt x="3132" y="395"/>
                </a:lnTo>
                <a:lnTo>
                  <a:pt x="3132" y="111"/>
                </a:lnTo>
                <a:lnTo>
                  <a:pt x="3133" y="111"/>
                </a:lnTo>
                <a:lnTo>
                  <a:pt x="3309" y="395"/>
                </a:lnTo>
                <a:lnTo>
                  <a:pt x="3380" y="395"/>
                </a:lnTo>
                <a:lnTo>
                  <a:pt x="3380" y="10"/>
                </a:lnTo>
                <a:lnTo>
                  <a:pt x="3316" y="10"/>
                </a:lnTo>
                <a:lnTo>
                  <a:pt x="3316" y="293"/>
                </a:lnTo>
                <a:lnTo>
                  <a:pt x="3315" y="293"/>
                </a:lnTo>
                <a:lnTo>
                  <a:pt x="3139" y="10"/>
                </a:lnTo>
                <a:lnTo>
                  <a:pt x="3068" y="10"/>
                </a:lnTo>
                <a:lnTo>
                  <a:pt x="3068" y="395"/>
                </a:lnTo>
                <a:close/>
                <a:moveTo>
                  <a:pt x="3535" y="64"/>
                </a:moveTo>
                <a:lnTo>
                  <a:pt x="3535" y="64"/>
                </a:lnTo>
                <a:lnTo>
                  <a:pt x="3601" y="64"/>
                </a:lnTo>
                <a:cubicBezTo>
                  <a:pt x="3707" y="64"/>
                  <a:pt x="3729" y="125"/>
                  <a:pt x="3729" y="202"/>
                </a:cubicBezTo>
                <a:cubicBezTo>
                  <a:pt x="3729" y="279"/>
                  <a:pt x="3707" y="340"/>
                  <a:pt x="3601" y="340"/>
                </a:cubicBezTo>
                <a:lnTo>
                  <a:pt x="3535" y="340"/>
                </a:lnTo>
                <a:lnTo>
                  <a:pt x="3535" y="64"/>
                </a:lnTo>
                <a:close/>
                <a:moveTo>
                  <a:pt x="3467" y="395"/>
                </a:moveTo>
                <a:lnTo>
                  <a:pt x="3467" y="395"/>
                </a:lnTo>
                <a:lnTo>
                  <a:pt x="3627" y="395"/>
                </a:lnTo>
                <a:cubicBezTo>
                  <a:pt x="3746" y="395"/>
                  <a:pt x="3797" y="308"/>
                  <a:pt x="3797" y="202"/>
                </a:cubicBezTo>
                <a:cubicBezTo>
                  <a:pt x="3797" y="96"/>
                  <a:pt x="3746" y="10"/>
                  <a:pt x="3627" y="10"/>
                </a:cubicBezTo>
                <a:lnTo>
                  <a:pt x="3467" y="10"/>
                </a:lnTo>
                <a:lnTo>
                  <a:pt x="3467" y="395"/>
                </a:lnTo>
                <a:close/>
                <a:moveTo>
                  <a:pt x="3984" y="266"/>
                </a:moveTo>
                <a:lnTo>
                  <a:pt x="3984" y="266"/>
                </a:lnTo>
                <a:cubicBezTo>
                  <a:pt x="3985" y="362"/>
                  <a:pt x="4056" y="404"/>
                  <a:pt x="4144" y="404"/>
                </a:cubicBezTo>
                <a:cubicBezTo>
                  <a:pt x="4221" y="404"/>
                  <a:pt x="4297" y="369"/>
                  <a:pt x="4297" y="283"/>
                </a:cubicBezTo>
                <a:cubicBezTo>
                  <a:pt x="4297" y="243"/>
                  <a:pt x="4273" y="200"/>
                  <a:pt x="4222" y="185"/>
                </a:cubicBezTo>
                <a:cubicBezTo>
                  <a:pt x="4202" y="179"/>
                  <a:pt x="4117" y="157"/>
                  <a:pt x="4111" y="155"/>
                </a:cubicBezTo>
                <a:cubicBezTo>
                  <a:pt x="4084" y="148"/>
                  <a:pt x="4065" y="132"/>
                  <a:pt x="4065" y="105"/>
                </a:cubicBezTo>
                <a:cubicBezTo>
                  <a:pt x="4065" y="67"/>
                  <a:pt x="4105" y="55"/>
                  <a:pt x="4136" y="55"/>
                </a:cubicBezTo>
                <a:cubicBezTo>
                  <a:pt x="4183" y="55"/>
                  <a:pt x="4216" y="74"/>
                  <a:pt x="4219" y="123"/>
                </a:cubicBezTo>
                <a:lnTo>
                  <a:pt x="4287" y="123"/>
                </a:lnTo>
                <a:cubicBezTo>
                  <a:pt x="4287" y="43"/>
                  <a:pt x="4219" y="0"/>
                  <a:pt x="4139" y="0"/>
                </a:cubicBezTo>
                <a:cubicBezTo>
                  <a:pt x="4069" y="0"/>
                  <a:pt x="3998" y="36"/>
                  <a:pt x="3998" y="114"/>
                </a:cubicBezTo>
                <a:cubicBezTo>
                  <a:pt x="3998" y="154"/>
                  <a:pt x="4017" y="193"/>
                  <a:pt x="4083" y="211"/>
                </a:cubicBezTo>
                <a:cubicBezTo>
                  <a:pt x="4136" y="226"/>
                  <a:pt x="4171" y="233"/>
                  <a:pt x="4198" y="243"/>
                </a:cubicBezTo>
                <a:cubicBezTo>
                  <a:pt x="4214" y="249"/>
                  <a:pt x="4230" y="261"/>
                  <a:pt x="4230" y="291"/>
                </a:cubicBezTo>
                <a:cubicBezTo>
                  <a:pt x="4230" y="320"/>
                  <a:pt x="4208" y="349"/>
                  <a:pt x="4149" y="349"/>
                </a:cubicBezTo>
                <a:cubicBezTo>
                  <a:pt x="4095" y="349"/>
                  <a:pt x="4051" y="326"/>
                  <a:pt x="4051" y="266"/>
                </a:cubicBezTo>
                <a:lnTo>
                  <a:pt x="3984" y="266"/>
                </a:lnTo>
                <a:close/>
                <a:moveTo>
                  <a:pt x="4432" y="64"/>
                </a:moveTo>
                <a:lnTo>
                  <a:pt x="4432" y="64"/>
                </a:lnTo>
                <a:lnTo>
                  <a:pt x="4532" y="64"/>
                </a:lnTo>
                <a:cubicBezTo>
                  <a:pt x="4567" y="64"/>
                  <a:pt x="4598" y="77"/>
                  <a:pt x="4598" y="128"/>
                </a:cubicBezTo>
                <a:cubicBezTo>
                  <a:pt x="4598" y="177"/>
                  <a:pt x="4561" y="192"/>
                  <a:pt x="4531" y="192"/>
                </a:cubicBezTo>
                <a:lnTo>
                  <a:pt x="4432" y="192"/>
                </a:lnTo>
                <a:lnTo>
                  <a:pt x="4432" y="64"/>
                </a:lnTo>
                <a:close/>
                <a:moveTo>
                  <a:pt x="4365" y="395"/>
                </a:moveTo>
                <a:lnTo>
                  <a:pt x="4365" y="395"/>
                </a:lnTo>
                <a:lnTo>
                  <a:pt x="4432" y="395"/>
                </a:lnTo>
                <a:lnTo>
                  <a:pt x="4432" y="247"/>
                </a:lnTo>
                <a:lnTo>
                  <a:pt x="4535" y="247"/>
                </a:lnTo>
                <a:cubicBezTo>
                  <a:pt x="4645" y="248"/>
                  <a:pt x="4666" y="177"/>
                  <a:pt x="4666" y="129"/>
                </a:cubicBezTo>
                <a:cubicBezTo>
                  <a:pt x="4666" y="81"/>
                  <a:pt x="4645" y="10"/>
                  <a:pt x="4535" y="10"/>
                </a:cubicBezTo>
                <a:lnTo>
                  <a:pt x="4365" y="10"/>
                </a:lnTo>
                <a:lnTo>
                  <a:pt x="4365" y="395"/>
                </a:lnTo>
                <a:close/>
                <a:moveTo>
                  <a:pt x="4841" y="76"/>
                </a:moveTo>
                <a:lnTo>
                  <a:pt x="4841" y="76"/>
                </a:lnTo>
                <a:lnTo>
                  <a:pt x="4842" y="76"/>
                </a:lnTo>
                <a:lnTo>
                  <a:pt x="4900" y="241"/>
                </a:lnTo>
                <a:lnTo>
                  <a:pt x="4782" y="241"/>
                </a:lnTo>
                <a:lnTo>
                  <a:pt x="4841" y="76"/>
                </a:lnTo>
                <a:close/>
                <a:moveTo>
                  <a:pt x="4658" y="395"/>
                </a:moveTo>
                <a:lnTo>
                  <a:pt x="4658" y="395"/>
                </a:lnTo>
                <a:lnTo>
                  <a:pt x="4728" y="395"/>
                </a:lnTo>
                <a:lnTo>
                  <a:pt x="4764" y="293"/>
                </a:lnTo>
                <a:lnTo>
                  <a:pt x="4918" y="293"/>
                </a:lnTo>
                <a:lnTo>
                  <a:pt x="4954" y="395"/>
                </a:lnTo>
                <a:lnTo>
                  <a:pt x="5026" y="395"/>
                </a:lnTo>
                <a:lnTo>
                  <a:pt x="4878" y="10"/>
                </a:lnTo>
                <a:lnTo>
                  <a:pt x="4806" y="10"/>
                </a:lnTo>
                <a:lnTo>
                  <a:pt x="4658" y="395"/>
                </a:lnTo>
                <a:close/>
                <a:moveTo>
                  <a:pt x="5385" y="132"/>
                </a:moveTo>
                <a:lnTo>
                  <a:pt x="5385" y="132"/>
                </a:lnTo>
                <a:cubicBezTo>
                  <a:pt x="5377" y="49"/>
                  <a:pt x="5308" y="1"/>
                  <a:pt x="5221" y="0"/>
                </a:cubicBezTo>
                <a:cubicBezTo>
                  <a:pt x="5106" y="0"/>
                  <a:pt x="5037" y="92"/>
                  <a:pt x="5037" y="202"/>
                </a:cubicBezTo>
                <a:cubicBezTo>
                  <a:pt x="5037" y="312"/>
                  <a:pt x="5106" y="404"/>
                  <a:pt x="5221" y="404"/>
                </a:cubicBezTo>
                <a:cubicBezTo>
                  <a:pt x="5315" y="404"/>
                  <a:pt x="5380" y="340"/>
                  <a:pt x="5385" y="248"/>
                </a:cubicBezTo>
                <a:lnTo>
                  <a:pt x="5320" y="248"/>
                </a:lnTo>
                <a:cubicBezTo>
                  <a:pt x="5314" y="304"/>
                  <a:pt x="5281" y="349"/>
                  <a:pt x="5221" y="349"/>
                </a:cubicBezTo>
                <a:cubicBezTo>
                  <a:pt x="5139" y="349"/>
                  <a:pt x="5104" y="276"/>
                  <a:pt x="5104" y="202"/>
                </a:cubicBezTo>
                <a:cubicBezTo>
                  <a:pt x="5104" y="128"/>
                  <a:pt x="5139" y="55"/>
                  <a:pt x="5221" y="55"/>
                </a:cubicBezTo>
                <a:cubicBezTo>
                  <a:pt x="5278" y="55"/>
                  <a:pt x="5306" y="88"/>
                  <a:pt x="5317" y="132"/>
                </a:cubicBezTo>
                <a:lnTo>
                  <a:pt x="5385" y="132"/>
                </a:lnTo>
                <a:close/>
                <a:moveTo>
                  <a:pt x="5454" y="395"/>
                </a:moveTo>
                <a:lnTo>
                  <a:pt x="5454" y="395"/>
                </a:lnTo>
                <a:lnTo>
                  <a:pt x="5735" y="395"/>
                </a:lnTo>
                <a:lnTo>
                  <a:pt x="5735" y="336"/>
                </a:lnTo>
                <a:lnTo>
                  <a:pt x="5521" y="336"/>
                </a:lnTo>
                <a:lnTo>
                  <a:pt x="5521" y="224"/>
                </a:lnTo>
                <a:lnTo>
                  <a:pt x="5716" y="224"/>
                </a:lnTo>
                <a:lnTo>
                  <a:pt x="5716" y="169"/>
                </a:lnTo>
                <a:lnTo>
                  <a:pt x="5521" y="169"/>
                </a:lnTo>
                <a:lnTo>
                  <a:pt x="5521" y="68"/>
                </a:lnTo>
                <a:lnTo>
                  <a:pt x="5731" y="68"/>
                </a:lnTo>
                <a:lnTo>
                  <a:pt x="5731" y="10"/>
                </a:lnTo>
                <a:lnTo>
                  <a:pt x="5454" y="10"/>
                </a:lnTo>
                <a:lnTo>
                  <a:pt x="5454" y="39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5"/>
              <a:buFont typeface="Calibri"/>
              <a:buNone/>
            </a:pPr>
            <a:endParaRPr sz="1795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18;p3"/>
          <p:cNvCxnSpPr/>
          <p:nvPr/>
        </p:nvCxnSpPr>
        <p:spPr>
          <a:xfrm>
            <a:off x="202674" y="6120679"/>
            <a:ext cx="11786654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" name="Google Shape;19;p3"/>
          <p:cNvCxnSpPr/>
          <p:nvPr/>
        </p:nvCxnSpPr>
        <p:spPr>
          <a:xfrm>
            <a:off x="11047638" y="6226730"/>
            <a:ext cx="0" cy="504056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3"/>
          <p:cNvSpPr txBox="1"/>
          <p:nvPr/>
        </p:nvSpPr>
        <p:spPr>
          <a:xfrm>
            <a:off x="11195288" y="6310439"/>
            <a:ext cx="64638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75" tIns="45575" rIns="91175" bIns="455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95"/>
              <a:buFont typeface="Arial"/>
              <a:buNone/>
            </a:pPr>
            <a:fld id="{00000000-1234-1234-1234-123412341234}" type="slidenum">
              <a:rPr lang="en-GB" sz="1795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‹N°›</a:t>
            </a:fld>
            <a:endParaRPr sz="1795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435307" y="620688"/>
            <a:ext cx="10972800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394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795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795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795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795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795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795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795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795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422117" y="1340770"/>
            <a:ext cx="10988634" cy="4536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 sz="199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>
              <a:lnSpc>
                <a:spcPct val="90000"/>
              </a:lnSpc>
              <a:spcBef>
                <a:spcPts val="359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urier New"/>
              <a:buChar char="o"/>
              <a:defRPr sz="179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>
              <a:lnSpc>
                <a:spcPct val="90000"/>
              </a:lnSpc>
              <a:spcBef>
                <a:spcPts val="319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59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279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39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279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396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23" name="Google Shape;23;p3"/>
          <p:cNvGrpSpPr/>
          <p:nvPr/>
        </p:nvGrpSpPr>
        <p:grpSpPr>
          <a:xfrm>
            <a:off x="24842" y="6237312"/>
            <a:ext cx="10955750" cy="552740"/>
            <a:chOff x="24906" y="6245029"/>
            <a:chExt cx="11947503" cy="578141"/>
          </a:xfrm>
        </p:grpSpPr>
        <p:grpSp>
          <p:nvGrpSpPr>
            <p:cNvPr id="24" name="Google Shape;24;p3"/>
            <p:cNvGrpSpPr/>
            <p:nvPr/>
          </p:nvGrpSpPr>
          <p:grpSpPr>
            <a:xfrm>
              <a:off x="24906" y="6245029"/>
              <a:ext cx="11947503" cy="578141"/>
              <a:chOff x="24906" y="6245029"/>
              <a:chExt cx="11947503" cy="578141"/>
            </a:xfrm>
          </p:grpSpPr>
          <p:grpSp>
            <p:nvGrpSpPr>
              <p:cNvPr id="25" name="Google Shape;25;p3"/>
              <p:cNvGrpSpPr/>
              <p:nvPr/>
            </p:nvGrpSpPr>
            <p:grpSpPr>
              <a:xfrm>
                <a:off x="24906" y="6245029"/>
                <a:ext cx="11947503" cy="578141"/>
                <a:chOff x="24906" y="6245029"/>
                <a:chExt cx="11947503" cy="578141"/>
              </a:xfrm>
            </p:grpSpPr>
            <p:grpSp>
              <p:nvGrpSpPr>
                <p:cNvPr id="26" name="Google Shape;26;p3"/>
                <p:cNvGrpSpPr/>
                <p:nvPr/>
              </p:nvGrpSpPr>
              <p:grpSpPr>
                <a:xfrm>
                  <a:off x="24906" y="6299588"/>
                  <a:ext cx="11947503" cy="523582"/>
                  <a:chOff x="-73139" y="6299588"/>
                  <a:chExt cx="11947503" cy="523582"/>
                </a:xfrm>
              </p:grpSpPr>
              <p:pic>
                <p:nvPicPr>
                  <p:cNvPr id="27" name="Google Shape;27;p3"/>
                  <p:cNvPicPr preferRelativeResize="0"/>
                  <p:nvPr/>
                </p:nvPicPr>
                <p:blipFill rotWithShape="1">
                  <a:blip r:embed="rId2">
                    <a:alphaModFix/>
                  </a:blip>
                  <a:srcRect/>
                  <a:stretch/>
                </p:blipFill>
                <p:spPr>
                  <a:xfrm>
                    <a:off x="-73139" y="6299588"/>
                    <a:ext cx="1190425" cy="44086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28" name="Google Shape;28;p3"/>
                  <p:cNvPicPr preferRelativeResize="0"/>
                  <p:nvPr/>
                </p:nvPicPr>
                <p:blipFill rotWithShape="1">
                  <a:blip r:embed="rId3">
                    <a:alphaModFix/>
                  </a:blip>
                  <a:srcRect/>
                  <a:stretch/>
                </p:blipFill>
                <p:spPr>
                  <a:xfrm>
                    <a:off x="2393246" y="6319759"/>
                    <a:ext cx="1172312" cy="40211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29" name="Google Shape;29;p3"/>
                  <p:cNvPicPr preferRelativeResize="0"/>
                  <p:nvPr/>
                </p:nvPicPr>
                <p:blipFill rotWithShape="1">
                  <a:blip r:embed="rId4">
                    <a:alphaModFix/>
                  </a:blip>
                  <a:srcRect/>
                  <a:stretch/>
                </p:blipFill>
                <p:spPr>
                  <a:xfrm>
                    <a:off x="5370357" y="6473181"/>
                    <a:ext cx="931505" cy="20700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0" name="Google Shape;30;p3"/>
                  <p:cNvPicPr preferRelativeResize="0"/>
                  <p:nvPr/>
                </p:nvPicPr>
                <p:blipFill rotWithShape="1">
                  <a:blip r:embed="rId5">
                    <a:alphaModFix/>
                  </a:blip>
                  <a:srcRect/>
                  <a:stretch/>
                </p:blipFill>
                <p:spPr>
                  <a:xfrm>
                    <a:off x="7798780" y="6303866"/>
                    <a:ext cx="519306" cy="5193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1" name="Google Shape;31;p3"/>
                  <p:cNvPicPr preferRelativeResize="0"/>
                  <p:nvPr/>
                </p:nvPicPr>
                <p:blipFill rotWithShape="1">
                  <a:blip r:embed="rId6">
                    <a:alphaModFix/>
                  </a:blip>
                  <a:srcRect/>
                  <a:stretch/>
                </p:blipFill>
                <p:spPr>
                  <a:xfrm>
                    <a:off x="8705904" y="6374364"/>
                    <a:ext cx="548286" cy="37830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" name="Google Shape;32;p3"/>
                  <p:cNvPicPr preferRelativeResize="0"/>
                  <p:nvPr/>
                </p:nvPicPr>
                <p:blipFill rotWithShape="1">
                  <a:blip r:embed="rId7">
                    <a:alphaModFix/>
                  </a:blip>
                  <a:srcRect l="8712" t="28351" r="32797" b="48270"/>
                  <a:stretch/>
                </p:blipFill>
                <p:spPr>
                  <a:xfrm>
                    <a:off x="10694350" y="6421250"/>
                    <a:ext cx="1180014" cy="25069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3" name="Google Shape;33;p3"/>
                  <p:cNvPicPr preferRelativeResize="0"/>
                  <p:nvPr/>
                </p:nvPicPr>
                <p:blipFill rotWithShape="1">
                  <a:blip r:embed="rId8">
                    <a:alphaModFix/>
                  </a:blip>
                  <a:srcRect/>
                  <a:stretch/>
                </p:blipFill>
                <p:spPr>
                  <a:xfrm>
                    <a:off x="4663222" y="6355719"/>
                    <a:ext cx="414504" cy="41559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4" name="Google Shape;34;p3"/>
                  <p:cNvPicPr preferRelativeResize="0"/>
                  <p:nvPr/>
                </p:nvPicPr>
                <p:blipFill rotWithShape="1">
                  <a:blip r:embed="rId9">
                    <a:alphaModFix/>
                  </a:blip>
                  <a:srcRect/>
                  <a:stretch/>
                </p:blipFill>
                <p:spPr>
                  <a:xfrm>
                    <a:off x="3775439" y="6421392"/>
                    <a:ext cx="582207" cy="2846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pic>
              <p:nvPicPr>
                <p:cNvPr id="35" name="Google Shape;35;p3" descr="Thales Alenia Space - ECLIPSE software suite"/>
                <p:cNvPicPr preferRelativeResize="0"/>
                <p:nvPr/>
              </p:nvPicPr>
              <p:blipFill rotWithShape="1">
                <a:blip r:embed="rId10">
                  <a:alphaModFix/>
                </a:blip>
                <a:srcRect/>
                <a:stretch/>
              </p:blipFill>
              <p:spPr>
                <a:xfrm>
                  <a:off x="1359347" y="6245029"/>
                  <a:ext cx="984513" cy="537007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36" name="Google Shape;36;p3" descr="Geotrend App - la solution d&amp;#39;Intelligence Economique"/>
              <p:cNvPicPr preferRelativeResize="0"/>
              <p:nvPr/>
            </p:nvPicPr>
            <p:blipFill rotWithShape="1">
              <a:blip r:embed="rId11">
                <a:alphaModFix/>
              </a:blip>
              <a:srcRect/>
              <a:stretch/>
            </p:blipFill>
            <p:spPr>
              <a:xfrm>
                <a:off x="6679340" y="6355719"/>
                <a:ext cx="944703" cy="35979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37" name="Google Shape;37;p3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9640267" y="6421710"/>
              <a:ext cx="985838" cy="247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1" name="Google Shape;91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Google Shape;111;p1"/>
          <p:cNvGraphicFramePr/>
          <p:nvPr>
            <p:extLst>
              <p:ext uri="{D42A27DB-BD31-4B8C-83A1-F6EECF244321}">
                <p14:modId xmlns:p14="http://schemas.microsoft.com/office/powerpoint/2010/main" val="3209540473"/>
              </p:ext>
            </p:extLst>
          </p:nvPr>
        </p:nvGraphicFramePr>
        <p:xfrm>
          <a:off x="536000" y="1130675"/>
          <a:ext cx="11158425" cy="4922455"/>
        </p:xfrm>
        <a:graphic>
          <a:graphicData uri="http://schemas.openxmlformats.org/drawingml/2006/table">
            <a:tbl>
              <a:tblPr firstRow="1" bandRow="1">
                <a:noFill/>
                <a:tableStyleId>{B3F734B7-19BB-4679-876B-4ABF006B30A1}</a:tableStyleId>
              </a:tblPr>
              <a:tblGrid>
                <a:gridCol w="4925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19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321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Acronyms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Definitions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Actors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Interface definitions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Dominoes overview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Use-cases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Function descriptions</a:t>
                      </a: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43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421277757"/>
                  </a:ext>
                </a:extLst>
              </a:tr>
              <a:tr h="46219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The key modularity drivers that have been applied to build the dominoes breakdown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4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/>
                        <a:t>Some justification of the cardinality of the dominoes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4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 dirty="0"/>
                        <a:t>The interface requirement of the “Pivot Format” which is the image product format exchanged between the dominoes, inside the Ground Segment.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83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/>
                        <a:t>Copy of the Capella model V1.3.2</a:t>
                      </a:r>
                      <a:endParaRPr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Char char="-"/>
                      </a:pPr>
                      <a:r>
                        <a:rPr lang="en-GB" sz="1200"/>
                        <a:t>Capella can be downloaded from Eclipse website : https://github.com/eclipse/capella/releases/tag/v1.3.2</a:t>
                      </a:r>
                      <a:endParaRPr sz="12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59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952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2" name="Google Shape;112;p1"/>
          <p:cNvSpPr txBox="1">
            <a:spLocks noGrp="1"/>
          </p:cNvSpPr>
          <p:nvPr>
            <p:ph type="title"/>
          </p:nvPr>
        </p:nvSpPr>
        <p:spPr>
          <a:xfrm>
            <a:off x="435305" y="627982"/>
            <a:ext cx="10972725" cy="502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GB" dirty="0"/>
              <a:t>DOMINO-X architecture data pack (November 2023)</a:t>
            </a:r>
            <a:endParaRPr sz="1396" dirty="0"/>
          </a:p>
        </p:txBody>
      </p:sp>
      <p:grpSp>
        <p:nvGrpSpPr>
          <p:cNvPr id="113" name="Google Shape;113;p1"/>
          <p:cNvGrpSpPr/>
          <p:nvPr/>
        </p:nvGrpSpPr>
        <p:grpSpPr>
          <a:xfrm>
            <a:off x="770843" y="1633363"/>
            <a:ext cx="4455310" cy="323593"/>
            <a:chOff x="2434676" y="3776196"/>
            <a:chExt cx="4466910" cy="324436"/>
          </a:xfrm>
        </p:grpSpPr>
        <p:pic>
          <p:nvPicPr>
            <p:cNvPr id="114" name="Google Shape;114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434676" y="3776196"/>
              <a:ext cx="352067" cy="323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5" name="Google Shape;115;p1"/>
            <p:cNvSpPr txBox="1"/>
            <p:nvPr/>
          </p:nvSpPr>
          <p:spPr>
            <a:xfrm>
              <a:off x="2786743" y="3792094"/>
              <a:ext cx="4114843" cy="3085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Architecture documents -  (extracted on 2023-11-16)</a:t>
              </a:r>
              <a:endParaRPr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"/>
          <p:cNvGrpSpPr/>
          <p:nvPr/>
        </p:nvGrpSpPr>
        <p:grpSpPr>
          <a:xfrm>
            <a:off x="770843" y="3327163"/>
            <a:ext cx="4242751" cy="340721"/>
            <a:chOff x="2746708" y="2091086"/>
            <a:chExt cx="4253799" cy="341608"/>
          </a:xfrm>
        </p:grpSpPr>
        <p:sp>
          <p:nvSpPr>
            <p:cNvPr id="117" name="Google Shape;117;p1"/>
            <p:cNvSpPr txBox="1"/>
            <p:nvPr/>
          </p:nvSpPr>
          <p:spPr>
            <a:xfrm>
              <a:off x="3075138" y="2108002"/>
              <a:ext cx="3925369" cy="3085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Domino at a glance  -  DOMX-PS-ADST-1001365561</a:t>
              </a:r>
              <a:endParaRPr dirty="0"/>
            </a:p>
          </p:txBody>
        </p:sp>
        <p:pic>
          <p:nvPicPr>
            <p:cNvPr id="118" name="Google Shape;118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746708" y="2091086"/>
              <a:ext cx="349313" cy="34160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9" name="Google Shape;119;p1"/>
          <p:cNvGrpSpPr/>
          <p:nvPr/>
        </p:nvGrpSpPr>
        <p:grpSpPr>
          <a:xfrm>
            <a:off x="770843" y="3806753"/>
            <a:ext cx="4455310" cy="340721"/>
            <a:chOff x="151554" y="5722561"/>
            <a:chExt cx="4466912" cy="341608"/>
          </a:xfrm>
        </p:grpSpPr>
        <p:sp>
          <p:nvSpPr>
            <p:cNvPr id="120" name="Google Shape;120;p1"/>
            <p:cNvSpPr txBox="1"/>
            <p:nvPr/>
          </p:nvSpPr>
          <p:spPr>
            <a:xfrm>
              <a:off x="479984" y="5739477"/>
              <a:ext cx="4138482" cy="3085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Dominoes’ cardinality  -  DOMX-TN-ADST-1001591482</a:t>
              </a:r>
              <a:endParaRPr sz="14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21" name="Google Shape;121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51554" y="5722561"/>
              <a:ext cx="349313" cy="34160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2" name="Google Shape;122;p1"/>
          <p:cNvGrpSpPr/>
          <p:nvPr/>
        </p:nvGrpSpPr>
        <p:grpSpPr>
          <a:xfrm>
            <a:off x="770843" y="4342740"/>
            <a:ext cx="4560382" cy="323634"/>
            <a:chOff x="2434676" y="3776196"/>
            <a:chExt cx="4572258" cy="324477"/>
          </a:xfrm>
        </p:grpSpPr>
        <p:pic>
          <p:nvPicPr>
            <p:cNvPr id="123" name="Google Shape;12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434676" y="3776196"/>
              <a:ext cx="352067" cy="323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4" name="Google Shape;124;p1"/>
            <p:cNvSpPr txBox="1"/>
            <p:nvPr/>
          </p:nvSpPr>
          <p:spPr>
            <a:xfrm>
              <a:off x="2786743" y="3792094"/>
              <a:ext cx="4220191" cy="3085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Pivot Format Definition  -  DOMX-SP-ADST-1001576904</a:t>
              </a:r>
              <a:endParaRPr sz="1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1"/>
          <p:cNvGrpSpPr/>
          <p:nvPr/>
        </p:nvGrpSpPr>
        <p:grpSpPr>
          <a:xfrm>
            <a:off x="778285" y="4956264"/>
            <a:ext cx="2438677" cy="307777"/>
            <a:chOff x="1769728" y="1475026"/>
            <a:chExt cx="2438677" cy="307777"/>
          </a:xfrm>
        </p:grpSpPr>
        <p:pic>
          <p:nvPicPr>
            <p:cNvPr id="126" name="Google Shape;126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769728" y="1500275"/>
              <a:ext cx="1044022" cy="2586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7" name="Google Shape;127;p1"/>
            <p:cNvSpPr txBox="1"/>
            <p:nvPr/>
          </p:nvSpPr>
          <p:spPr>
            <a:xfrm>
              <a:off x="2879195" y="1475026"/>
              <a:ext cx="1329210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Capella model</a:t>
              </a:r>
              <a:endParaRPr sz="1400" b="0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8" name="Google Shape;128;p1"/>
          <p:cNvGrpSpPr/>
          <p:nvPr/>
        </p:nvGrpSpPr>
        <p:grpSpPr>
          <a:xfrm>
            <a:off x="778285" y="5613810"/>
            <a:ext cx="4125327" cy="323634"/>
            <a:chOff x="2434676" y="3776196"/>
            <a:chExt cx="4136070" cy="324477"/>
          </a:xfrm>
        </p:grpSpPr>
        <p:pic>
          <p:nvPicPr>
            <p:cNvPr id="129" name="Google Shape;129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434676" y="3776196"/>
              <a:ext cx="352067" cy="323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0" name="Google Shape;130;p1"/>
            <p:cNvSpPr txBox="1"/>
            <p:nvPr/>
          </p:nvSpPr>
          <p:spPr>
            <a:xfrm>
              <a:off x="2786743" y="3792094"/>
              <a:ext cx="3784003" cy="3085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Cloud Guidelines  -  DOMX-TN-ADST-1001365575</a:t>
              </a:r>
              <a:endParaRPr dirty="0"/>
            </a:p>
          </p:txBody>
        </p:sp>
      </p:grpSp>
      <p:grpSp>
        <p:nvGrpSpPr>
          <p:cNvPr id="131" name="Google Shape;131;p1"/>
          <p:cNvGrpSpPr/>
          <p:nvPr/>
        </p:nvGrpSpPr>
        <p:grpSpPr>
          <a:xfrm>
            <a:off x="770843" y="2895002"/>
            <a:ext cx="2507966" cy="351400"/>
            <a:chOff x="1515804" y="4469358"/>
            <a:chExt cx="2514497" cy="352316"/>
          </a:xfrm>
        </p:grpSpPr>
        <p:pic>
          <p:nvPicPr>
            <p:cNvPr id="132" name="Google Shape;132;p1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515804" y="4469358"/>
              <a:ext cx="352316" cy="3523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3" name="Google Shape;133;p1"/>
            <p:cNvSpPr txBox="1"/>
            <p:nvPr/>
          </p:nvSpPr>
          <p:spPr>
            <a:xfrm>
              <a:off x="1880337" y="4491627"/>
              <a:ext cx="2149964" cy="3085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ICD Master)</a:t>
              </a:r>
              <a:endParaRPr sz="14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1"/>
          <p:cNvSpPr txBox="1"/>
          <p:nvPr/>
        </p:nvSpPr>
        <p:spPr>
          <a:xfrm>
            <a:off x="7542025" y="236800"/>
            <a:ext cx="4560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Apache License v2.0 is applicable to all the listed items in the table</a:t>
            </a:r>
            <a:endParaRPr sz="12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Grand écran</PresentationFormat>
  <Paragraphs>21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Noto Sans Symbols</vt:lpstr>
      <vt:lpstr>Thème Office</vt:lpstr>
      <vt:lpstr>DOMINO-X architecture data pack (November 2023)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DOMINO-X architecture data pack (November 2023)</dc:title>
  <dc:creator>Mayer, Nicolas [FR]</dc:creator>
  <cp:lastModifiedBy>Mayer, Nicolas [FR]</cp:lastModifiedBy>
  <cp:revision>3</cp:revision>
  <dcterms:created xsi:type="dcterms:W3CDTF">2023-05-04T13:23:21Z</dcterms:created>
  <dcterms:modified xsi:type="dcterms:W3CDTF">2023-11-23T14:25:19Z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0ebfb036-5ca7-421f-9c87-0f9ad3f21cb9</vt:lpwstr>
  </property>
  <property fmtid="{D5CDD505-2E9C-101B-9397-08002B2CF9AE}" pid="3" name="LABEL">
    <vt:lpwstr>S</vt:lpwstr>
  </property>
  <property fmtid="{D5CDD505-2E9C-101B-9397-08002B2CF9AE}" pid="4" name="L1">
    <vt:lpwstr>C-ALL</vt:lpwstr>
  </property>
  <property fmtid="{D5CDD505-2E9C-101B-9397-08002B2CF9AE}" pid="5" name="L2">
    <vt:lpwstr>C-CS</vt:lpwstr>
  </property>
  <property fmtid="{D5CDD505-2E9C-101B-9397-08002B2CF9AE}" pid="6" name="L3">
    <vt:lpwstr>C-AD-AMB</vt:lpwstr>
  </property>
  <property fmtid="{D5CDD505-2E9C-101B-9397-08002B2CF9AE}" pid="7" name="CCAV">
    <vt:lpwstr/>
  </property>
  <property fmtid="{D5CDD505-2E9C-101B-9397-08002B2CF9AE}" pid="8" name="Visual">
    <vt:lpwstr>0</vt:lpwstr>
  </property>
</Properties>
</file>